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 id="2147483670" r:id="rId6"/>
    <p:sldMasterId id="2147483672" r:id="rId7"/>
    <p:sldMasterId id="2147483674" r:id="rId8"/>
    <p:sldMasterId id="2147483676" r:id="rId9"/>
  </p:sldMasterIdLst>
  <p:notesMasterIdLst>
    <p:notesMasterId r:id="rId37"/>
  </p:notesMasterIdLst>
  <p:handoutMasterIdLst>
    <p:handoutMasterId r:id="rId38"/>
  </p:handoutMasterIdLst>
  <p:sldIdLst>
    <p:sldId id="257" r:id="rId10"/>
    <p:sldId id="258" r:id="rId11"/>
    <p:sldId id="298" r:id="rId12"/>
    <p:sldId id="259" r:id="rId13"/>
    <p:sldId id="260" r:id="rId14"/>
    <p:sldId id="295" r:id="rId15"/>
    <p:sldId id="312" r:id="rId16"/>
    <p:sldId id="291" r:id="rId17"/>
    <p:sldId id="261" r:id="rId18"/>
    <p:sldId id="290" r:id="rId19"/>
    <p:sldId id="262" r:id="rId20"/>
    <p:sldId id="264" r:id="rId21"/>
    <p:sldId id="263" r:id="rId22"/>
    <p:sldId id="292" r:id="rId23"/>
    <p:sldId id="301" r:id="rId24"/>
    <p:sldId id="302" r:id="rId25"/>
    <p:sldId id="309" r:id="rId26"/>
    <p:sldId id="303" r:id="rId27"/>
    <p:sldId id="310" r:id="rId28"/>
    <p:sldId id="311" r:id="rId29"/>
    <p:sldId id="293" r:id="rId30"/>
    <p:sldId id="265" r:id="rId31"/>
    <p:sldId id="269" r:id="rId32"/>
    <p:sldId id="307" r:id="rId33"/>
    <p:sldId id="308" r:id="rId34"/>
    <p:sldId id="277"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CA"/>
    <a:srgbClr val="00244B"/>
    <a:srgbClr val="00142A"/>
    <a:srgbClr val="003D69"/>
    <a:srgbClr val="15B7FF"/>
    <a:srgbClr val="8BD2FE"/>
    <a:srgbClr val="6CE5FF"/>
    <a:srgbClr val="71D3FF"/>
    <a:srgbClr val="6BE3FD"/>
    <a:srgbClr val="B4C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772" autoAdjust="0"/>
  </p:normalViewPr>
  <p:slideViewPr>
    <p:cSldViewPr snapToGrid="0">
      <p:cViewPr varScale="1">
        <p:scale>
          <a:sx n="130" d="100"/>
          <a:sy n="130" d="100"/>
        </p:scale>
        <p:origin x="1336" y="64"/>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254911953997096"/>
          <c:y val="6.746066142836482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Age of those surveyed</c:v>
                </c:pt>
              </c:strCache>
            </c:strRef>
          </c:tx>
          <c:dPt>
            <c:idx val="0"/>
            <c:bubble3D val="0"/>
            <c:spPr>
              <a:solidFill>
                <a:srgbClr val="008DCA"/>
              </a:solidFill>
              <a:ln w="19050">
                <a:solidFill>
                  <a:schemeClr val="lt1"/>
                </a:solidFill>
              </a:ln>
              <a:effectLst/>
            </c:spPr>
            <c:extLst>
              <c:ext xmlns:c16="http://schemas.microsoft.com/office/drawing/2014/chart" uri="{C3380CC4-5D6E-409C-BE32-E72D297353CC}">
                <c16:uniqueId val="{00000001-C314-4151-BB03-1AF7A3F18352}"/>
              </c:ext>
            </c:extLst>
          </c:dPt>
          <c:dPt>
            <c:idx val="1"/>
            <c:bubble3D val="0"/>
            <c:spPr>
              <a:solidFill>
                <a:srgbClr val="00244B"/>
              </a:solidFill>
              <a:ln w="19050">
                <a:solidFill>
                  <a:schemeClr val="lt1"/>
                </a:solidFill>
              </a:ln>
              <a:effectLst/>
            </c:spPr>
            <c:extLst>
              <c:ext xmlns:c16="http://schemas.microsoft.com/office/drawing/2014/chart" uri="{C3380CC4-5D6E-409C-BE32-E72D297353CC}">
                <c16:uniqueId val="{00000003-C314-4151-BB03-1AF7A3F18352}"/>
              </c:ext>
            </c:extLst>
          </c:dPt>
          <c:dPt>
            <c:idx val="2"/>
            <c:bubble3D val="0"/>
            <c:spPr>
              <a:solidFill>
                <a:srgbClr val="003D69"/>
              </a:solidFill>
              <a:ln w="19050">
                <a:solidFill>
                  <a:schemeClr val="lt1"/>
                </a:solidFill>
              </a:ln>
              <a:effectLst/>
            </c:spPr>
            <c:extLst>
              <c:ext xmlns:c16="http://schemas.microsoft.com/office/drawing/2014/chart" uri="{C3380CC4-5D6E-409C-BE32-E72D297353CC}">
                <c16:uniqueId val="{00000005-C314-4151-BB03-1AF7A3F18352}"/>
              </c:ext>
            </c:extLst>
          </c:dPt>
          <c:dLbls>
            <c:dLbl>
              <c:idx val="0"/>
              <c:layout>
                <c:manualLayout>
                  <c:x val="-0.19941634091162724"/>
                  <c:y val="0.141615895410266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14-4151-BB03-1AF7A3F18352}"/>
                </c:ext>
              </c:extLst>
            </c:dLbl>
            <c:dLbl>
              <c:idx val="1"/>
              <c:layout>
                <c:manualLayout>
                  <c:x val="-3.0053720224549406E-2"/>
                  <c:y val="-0.175928558607642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14-4151-BB03-1AF7A3F18352}"/>
                </c:ext>
              </c:extLst>
            </c:dLbl>
            <c:dLbl>
              <c:idx val="2"/>
              <c:layout>
                <c:manualLayout>
                  <c:x val="0.21629431764240609"/>
                  <c:y val="0.1238558455606796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14-4151-BB03-1AF7A3F183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Age 65+</c:v>
                </c:pt>
                <c:pt idx="1">
                  <c:v>Age 45-64</c:v>
                </c:pt>
                <c:pt idx="2">
                  <c:v>Age 18-44</c:v>
                </c:pt>
              </c:strCache>
            </c:strRef>
          </c:cat>
          <c:val>
            <c:numRef>
              <c:f>Sheet1!$B$2:$B$4</c:f>
              <c:numCache>
                <c:formatCode>0%</c:formatCode>
                <c:ptCount val="3"/>
                <c:pt idx="0">
                  <c:v>0.34</c:v>
                </c:pt>
                <c:pt idx="1">
                  <c:v>0.28999999999999998</c:v>
                </c:pt>
                <c:pt idx="2">
                  <c:v>0.37</c:v>
                </c:pt>
              </c:numCache>
            </c:numRef>
          </c:val>
          <c:extLst>
            <c:ext xmlns:c16="http://schemas.microsoft.com/office/drawing/2014/chart" uri="{C3380CC4-5D6E-409C-BE32-E72D297353CC}">
              <c16:uniqueId val="{00000006-C314-4151-BB03-1AF7A3F1835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186606709706307"/>
          <c:y val="6.746066142836482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 of those surveyed</c:v>
                </c:pt>
              </c:strCache>
            </c:strRef>
          </c:tx>
          <c:dPt>
            <c:idx val="0"/>
            <c:bubble3D val="0"/>
            <c:spPr>
              <a:solidFill>
                <a:srgbClr val="003D69"/>
              </a:solidFill>
              <a:ln w="19050">
                <a:solidFill>
                  <a:schemeClr val="lt1"/>
                </a:solidFill>
              </a:ln>
              <a:effectLst/>
            </c:spPr>
            <c:extLst>
              <c:ext xmlns:c16="http://schemas.microsoft.com/office/drawing/2014/chart" uri="{C3380CC4-5D6E-409C-BE32-E72D297353CC}">
                <c16:uniqueId val="{00000001-10B4-4CF5-9A45-3A5F3106C7B6}"/>
              </c:ext>
            </c:extLst>
          </c:dPt>
          <c:dPt>
            <c:idx val="1"/>
            <c:bubble3D val="0"/>
            <c:spPr>
              <a:solidFill>
                <a:srgbClr val="008DCA"/>
              </a:solidFill>
              <a:ln w="19050">
                <a:solidFill>
                  <a:schemeClr val="lt1"/>
                </a:solidFill>
              </a:ln>
              <a:effectLst/>
            </c:spPr>
            <c:extLst>
              <c:ext xmlns:c16="http://schemas.microsoft.com/office/drawing/2014/chart" uri="{C3380CC4-5D6E-409C-BE32-E72D297353CC}">
                <c16:uniqueId val="{00000003-10B4-4CF5-9A45-3A5F3106C7B6}"/>
              </c:ext>
            </c:extLst>
          </c:dPt>
          <c:dLbls>
            <c:dLbl>
              <c:idx val="0"/>
              <c:layout>
                <c:manualLayout>
                  <c:x val="-0.21251128857707952"/>
                  <c:y val="-0.13067936750997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B4-4CF5-9A45-3A5F3106C7B6}"/>
                </c:ext>
              </c:extLst>
            </c:dLbl>
            <c:dLbl>
              <c:idx val="1"/>
              <c:layout>
                <c:manualLayout>
                  <c:x val="0.17824513938127398"/>
                  <c:y val="0.1201956513215054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0B4-4CF5-9A45-3A5F3106C7B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10B4-4CF5-9A45-3A5F3106C7B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05511811023618E-2"/>
          <c:y val="2.8839934249511919E-2"/>
          <c:w val="0.90735808651533623"/>
          <c:h val="0.84185372527966751"/>
        </c:manualLayout>
      </c:layout>
      <c:barChart>
        <c:barDir val="col"/>
        <c:grouping val="stacked"/>
        <c:varyColors val="0"/>
        <c:ser>
          <c:idx val="0"/>
          <c:order val="0"/>
          <c:tx>
            <c:strRef>
              <c:f>Sheet1!$B$1</c:f>
              <c:strCache>
                <c:ptCount val="1"/>
                <c:pt idx="0">
                  <c:v>Me</c:v>
                </c:pt>
              </c:strCache>
            </c:strRef>
          </c:tx>
          <c:spPr>
            <a:solidFill>
              <a:srgbClr val="008D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Ages 45-64</c:v>
                </c:pt>
                <c:pt idx="1">
                  <c:v>Ages 65+</c:v>
                </c:pt>
              </c:strCache>
            </c:strRef>
          </c:cat>
          <c:val>
            <c:numRef>
              <c:f>Sheet1!$B$2:$B$3</c:f>
              <c:numCache>
                <c:formatCode>0%</c:formatCode>
                <c:ptCount val="2"/>
                <c:pt idx="0">
                  <c:v>0.62</c:v>
                </c:pt>
                <c:pt idx="1">
                  <c:v>0.74</c:v>
                </c:pt>
              </c:numCache>
            </c:numRef>
          </c:val>
          <c:extLst>
            <c:ext xmlns:c16="http://schemas.microsoft.com/office/drawing/2014/chart" uri="{C3380CC4-5D6E-409C-BE32-E72D297353CC}">
              <c16:uniqueId val="{00000000-D6DE-4629-B472-AD491DC9C55F}"/>
            </c:ext>
          </c:extLst>
        </c:ser>
        <c:ser>
          <c:idx val="1"/>
          <c:order val="1"/>
          <c:tx>
            <c:strRef>
              <c:f>Sheet1!$C$1</c:f>
              <c:strCache>
                <c:ptCount val="1"/>
                <c:pt idx="0">
                  <c:v>My partner/spouse</c:v>
                </c:pt>
              </c:strCache>
            </c:strRef>
          </c:tx>
          <c:spPr>
            <a:solidFill>
              <a:srgbClr val="003D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Ages 45-64</c:v>
                </c:pt>
                <c:pt idx="1">
                  <c:v>Ages 65+</c:v>
                </c:pt>
              </c:strCache>
            </c:strRef>
          </c:cat>
          <c:val>
            <c:numRef>
              <c:f>Sheet1!$C$2:$C$3</c:f>
              <c:numCache>
                <c:formatCode>0%</c:formatCode>
                <c:ptCount val="2"/>
                <c:pt idx="0">
                  <c:v>0.08</c:v>
                </c:pt>
                <c:pt idx="1">
                  <c:v>0.06</c:v>
                </c:pt>
              </c:numCache>
            </c:numRef>
          </c:val>
          <c:extLst>
            <c:ext xmlns:c16="http://schemas.microsoft.com/office/drawing/2014/chart" uri="{C3380CC4-5D6E-409C-BE32-E72D297353CC}">
              <c16:uniqueId val="{00000001-D6DE-4629-B472-AD491DC9C55F}"/>
            </c:ext>
          </c:extLst>
        </c:ser>
        <c:ser>
          <c:idx val="2"/>
          <c:order val="2"/>
          <c:tx>
            <c:strRef>
              <c:f>Sheet1!$D$1</c:f>
              <c:strCache>
                <c:ptCount val="1"/>
                <c:pt idx="0">
                  <c:v>Myself and a partner/spouse</c:v>
                </c:pt>
              </c:strCache>
            </c:strRef>
          </c:tx>
          <c:spPr>
            <a:solidFill>
              <a:srgbClr val="0024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Ages 45-64</c:v>
                </c:pt>
                <c:pt idx="1">
                  <c:v>Ages 65+</c:v>
                </c:pt>
              </c:strCache>
            </c:strRef>
          </c:cat>
          <c:val>
            <c:numRef>
              <c:f>Sheet1!$D$2:$D$3</c:f>
              <c:numCache>
                <c:formatCode>0%</c:formatCode>
                <c:ptCount val="2"/>
                <c:pt idx="0">
                  <c:v>0.3</c:v>
                </c:pt>
                <c:pt idx="1">
                  <c:v>0.2</c:v>
                </c:pt>
              </c:numCache>
            </c:numRef>
          </c:val>
          <c:extLst>
            <c:ext xmlns:c16="http://schemas.microsoft.com/office/drawing/2014/chart" uri="{C3380CC4-5D6E-409C-BE32-E72D297353CC}">
              <c16:uniqueId val="{00000002-D6DE-4629-B472-AD491DC9C55F}"/>
            </c:ext>
          </c:extLst>
        </c:ser>
        <c:dLbls>
          <c:dLblPos val="ctr"/>
          <c:showLegendKey val="0"/>
          <c:showVal val="1"/>
          <c:showCatName val="0"/>
          <c:showSerName val="0"/>
          <c:showPercent val="0"/>
          <c:showBubbleSize val="0"/>
        </c:dLbls>
        <c:gapWidth val="150"/>
        <c:overlap val="100"/>
        <c:axId val="327219784"/>
        <c:axId val="327221584"/>
      </c:barChart>
      <c:catAx>
        <c:axId val="32721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crossAx val="327221584"/>
        <c:crosses val="autoZero"/>
        <c:auto val="1"/>
        <c:lblAlgn val="ctr"/>
        <c:lblOffset val="100"/>
        <c:noMultiLvlLbl val="0"/>
      </c:catAx>
      <c:valAx>
        <c:axId val="327221584"/>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7219784"/>
        <c:crosses val="autoZero"/>
        <c:crossBetween val="between"/>
      </c:valAx>
      <c:spPr>
        <a:noFill/>
        <a:ln>
          <a:noFill/>
        </a:ln>
        <a:effectLst/>
      </c:spPr>
    </c:plotArea>
    <c:legend>
      <c:legendPos val="b"/>
      <c:layout>
        <c:manualLayout>
          <c:xMode val="edge"/>
          <c:yMode val="edge"/>
          <c:x val="0.21164593752316149"/>
          <c:y val="0.94362532319987469"/>
          <c:w val="0.64342667330187486"/>
          <c:h val="5.59524809090458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003D69"/>
            </a:solidFill>
            <a:ln>
              <a:noFill/>
            </a:ln>
            <a:effectLst/>
          </c:spPr>
          <c:invertIfNegative val="0"/>
          <c:dLbls>
            <c:dLbl>
              <c:idx val="0"/>
              <c:tx>
                <c:rich>
                  <a:bodyPr/>
                  <a:lstStyle/>
                  <a:p>
                    <a:r>
                      <a:rPr lang="en-US"/>
                      <a:t>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68-4D8D-A63F-8DC394304995}"/>
                </c:ext>
              </c:extLst>
            </c:dLbl>
            <c:dLbl>
              <c:idx val="1"/>
              <c:tx>
                <c:rich>
                  <a:bodyPr/>
                  <a:lstStyle/>
                  <a:p>
                    <a:r>
                      <a:rPr lang="en-US" dirty="0"/>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68-4D8D-A63F-8DC394304995}"/>
                </c:ext>
              </c:extLst>
            </c:dLbl>
            <c:dLbl>
              <c:idx val="2"/>
              <c:tx>
                <c:rich>
                  <a:bodyPr/>
                  <a:lstStyle/>
                  <a:p>
                    <a:r>
                      <a:rPr lang="en-US"/>
                      <a:t>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568-4D8D-A63F-8DC394304995}"/>
                </c:ext>
              </c:extLst>
            </c:dLbl>
            <c:dLbl>
              <c:idx val="3"/>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68-4D8D-A63F-8DC394304995}"/>
                </c:ext>
              </c:extLst>
            </c:dLbl>
            <c:dLbl>
              <c:idx val="4"/>
              <c:tx>
                <c:rich>
                  <a:bodyPr/>
                  <a:lstStyle/>
                  <a:p>
                    <a:r>
                      <a:rPr lang="en-US"/>
                      <a:t>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568-4D8D-A63F-8DC3943049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604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comfortably</c:v>
                </c:pt>
                <c:pt idx="1">
                  <c:v>Not running out 
of income</c:v>
                </c:pt>
                <c:pt idx="2">
                  <c:v>Maintaining standard 
of living</c:v>
                </c:pt>
                <c:pt idx="3">
                  <c:v>Ensuring that I am 
not a burden</c:v>
                </c:pt>
                <c:pt idx="4">
                  <c:v>Being able to go on adventures/vacations</c:v>
                </c:pt>
              </c:strCache>
            </c:strRef>
          </c:cat>
          <c:val>
            <c:numRef>
              <c:f>Sheet1!$B$2:$B$6</c:f>
              <c:numCache>
                <c:formatCode>0%</c:formatCode>
                <c:ptCount val="5"/>
                <c:pt idx="0">
                  <c:v>0.73</c:v>
                </c:pt>
                <c:pt idx="1">
                  <c:v>0.62</c:v>
                </c:pt>
                <c:pt idx="2">
                  <c:v>0.5</c:v>
                </c:pt>
                <c:pt idx="3">
                  <c:v>0.47</c:v>
                </c:pt>
                <c:pt idx="4">
                  <c:v>0.33</c:v>
                </c:pt>
              </c:numCache>
            </c:numRef>
          </c:val>
          <c:extLst>
            <c:ext xmlns:c16="http://schemas.microsoft.com/office/drawing/2014/chart" uri="{C3380CC4-5D6E-409C-BE32-E72D297353CC}">
              <c16:uniqueId val="{00000000-B75B-4B87-A99A-F2EBA8AE7751}"/>
            </c:ext>
          </c:extLst>
        </c:ser>
        <c:dLbls>
          <c:dLblPos val="outEnd"/>
          <c:showLegendKey val="0"/>
          <c:showVal val="1"/>
          <c:showCatName val="0"/>
          <c:showSerName val="0"/>
          <c:showPercent val="0"/>
          <c:showBubbleSize val="0"/>
        </c:dLbls>
        <c:gapWidth val="219"/>
        <c:overlap val="-27"/>
        <c:axId val="1112000496"/>
        <c:axId val="1111997256"/>
      </c:barChart>
      <c:catAx>
        <c:axId val="1112000496"/>
        <c:scaling>
          <c:orientation val="minMax"/>
        </c:scaling>
        <c:delete val="0"/>
        <c:axPos val="b"/>
        <c:numFmt formatCode="General" sourceLinked="1"/>
        <c:majorTickMark val="out"/>
        <c:minorTickMark val="none"/>
        <c:tickLblPos val="nextTo"/>
        <c:spPr>
          <a:noFill/>
          <a:ln w="9525" cap="flat" cmpd="sng" algn="ctr">
            <a:solidFill>
              <a:srgbClr val="19A683"/>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crossAx val="1111997256"/>
        <c:crosses val="autoZero"/>
        <c:auto val="1"/>
        <c:lblAlgn val="ctr"/>
        <c:lblOffset val="100"/>
        <c:noMultiLvlLbl val="0"/>
      </c:catAx>
      <c:valAx>
        <c:axId val="1111997256"/>
        <c:scaling>
          <c:orientation val="minMax"/>
        </c:scaling>
        <c:delete val="1"/>
        <c:axPos val="l"/>
        <c:numFmt formatCode="0%" sourceLinked="1"/>
        <c:majorTickMark val="out"/>
        <c:minorTickMark val="none"/>
        <c:tickLblPos val="nextTo"/>
        <c:crossAx val="1112000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rgbClr val="00244B"/>
            </a:solidFill>
            <a:ln>
              <a:noFill/>
            </a:ln>
            <a:effectLst/>
            <a:sp3d/>
          </c:spPr>
          <c:invertIfNegative val="0"/>
          <c:dLbls>
            <c:dLbl>
              <c:idx val="0"/>
              <c:layout>
                <c:manualLayout>
                  <c:x val="1.1272836369898153E-2"/>
                  <c:y val="-9.37499942328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EB-45A4-BD64-26F225DFF5EA}"/>
                </c:ext>
              </c:extLst>
            </c:dLbl>
            <c:dLbl>
              <c:idx val="1"/>
              <c:layout>
                <c:manualLayout>
                  <c:x val="2.5766483131195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EB-45A4-BD64-26F225DFF5EA}"/>
                </c:ext>
              </c:extLst>
            </c:dLbl>
            <c:dLbl>
              <c:idx val="2"/>
              <c:layout>
                <c:manualLayout>
                  <c:x val="1.288324156559789E-2"/>
                  <c:y val="-9.37499942328998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EB-45A4-BD64-26F225DFF5EA}"/>
                </c:ext>
              </c:extLst>
            </c:dLbl>
            <c:dLbl>
              <c:idx val="3"/>
              <c:layout>
                <c:manualLayout>
                  <c:x val="2.576648313119578E-2"/>
                  <c:y val="-2.3437498558225175E-3"/>
                </c:manualLayout>
              </c:layout>
              <c:tx>
                <c:rich>
                  <a:bodyPr/>
                  <a:lstStyle/>
                  <a:p>
                    <a:r>
                      <a:rPr lang="en-US" dirty="0"/>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EB-45A4-BD64-26F225DFF5EA}"/>
                </c:ext>
              </c:extLst>
            </c:dLbl>
            <c:dLbl>
              <c:idx val="4"/>
              <c:layout>
                <c:manualLayout>
                  <c:x val="9.662431174198299E-3"/>
                  <c:y val="0"/>
                </c:manualLayout>
              </c:layout>
              <c:tx>
                <c:rich>
                  <a:bodyPr/>
                  <a:lstStyle/>
                  <a:p>
                    <a:r>
                      <a:rPr lang="en-US" dirty="0"/>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EB-45A4-BD64-26F225DFF5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44B"/>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Overview of annuity options available to them</c:v>
                </c:pt>
                <c:pt idx="1">
                  <c:v>Tax and/or estate planning advice</c:v>
                </c:pt>
                <c:pt idx="2">
                  <c:v>Updates about their personal financial plan</c:v>
                </c:pt>
                <c:pt idx="3">
                  <c:v>Guidance on financial planning</c:v>
                </c:pt>
                <c:pt idx="4">
                  <c:v>Investment strategies &amp; money management</c:v>
                </c:pt>
              </c:strCache>
            </c:strRef>
          </c:cat>
          <c:val>
            <c:numRef>
              <c:f>Sheet1!$B$2:$B$6</c:f>
              <c:numCache>
                <c:formatCode>0%</c:formatCode>
                <c:ptCount val="5"/>
                <c:pt idx="0">
                  <c:v>0.45</c:v>
                </c:pt>
                <c:pt idx="1">
                  <c:v>0.5</c:v>
                </c:pt>
                <c:pt idx="2">
                  <c:v>0.62</c:v>
                </c:pt>
                <c:pt idx="3">
                  <c:v>0.64</c:v>
                </c:pt>
                <c:pt idx="4">
                  <c:v>0.64</c:v>
                </c:pt>
              </c:numCache>
            </c:numRef>
          </c:val>
          <c:extLst>
            <c:ext xmlns:c16="http://schemas.microsoft.com/office/drawing/2014/chart" uri="{C3380CC4-5D6E-409C-BE32-E72D297353CC}">
              <c16:uniqueId val="{00000000-A1EB-45A4-BD64-26F225DFF5EA}"/>
            </c:ext>
          </c:extLst>
        </c:ser>
        <c:dLbls>
          <c:showLegendKey val="0"/>
          <c:showVal val="1"/>
          <c:showCatName val="0"/>
          <c:showSerName val="0"/>
          <c:showPercent val="0"/>
          <c:showBubbleSize val="0"/>
        </c:dLbls>
        <c:gapWidth val="150"/>
        <c:shape val="box"/>
        <c:axId val="1080511536"/>
        <c:axId val="1080509016"/>
        <c:axId val="0"/>
      </c:bar3DChart>
      <c:catAx>
        <c:axId val="10805115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en-US"/>
          </a:p>
        </c:txPr>
        <c:crossAx val="1080509016"/>
        <c:crosses val="autoZero"/>
        <c:auto val="1"/>
        <c:lblAlgn val="ctr"/>
        <c:lblOffset val="100"/>
        <c:noMultiLvlLbl val="0"/>
      </c:catAx>
      <c:valAx>
        <c:axId val="1080509016"/>
        <c:scaling>
          <c:orientation val="minMax"/>
        </c:scaling>
        <c:delete val="0"/>
        <c:axPos val="b"/>
        <c:majorGridlines>
          <c:spPr>
            <a:ln w="9525" cap="flat" cmpd="sng" algn="ctr">
              <a:solidFill>
                <a:srgbClr val="8BD2FE"/>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0511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3AD02-7547-4CD0-8E2A-3022A10599D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C06231E-8802-4C4C-B9CB-E098DA1F3642}">
      <dgm:prSet phldrT="[Text]"/>
      <dgm:spPr>
        <a:ln>
          <a:noFill/>
        </a:ln>
      </dgm:spPr>
      <dgm:t>
        <a:bodyPr/>
        <a:lstStyle/>
        <a:p>
          <a:r>
            <a:rPr lang="en-US" dirty="0">
              <a:solidFill>
                <a:srgbClr val="003D69"/>
              </a:solidFill>
            </a:rPr>
            <a:t>Currently $10 trillion</a:t>
          </a:r>
        </a:p>
      </dgm:t>
    </dgm:pt>
    <dgm:pt modelId="{3337B1AC-7997-4B33-A81B-09D628EA4071}" type="parTrans" cxnId="{2C18565D-3470-49C1-8D33-7CA5E999217A}">
      <dgm:prSet/>
      <dgm:spPr/>
      <dgm:t>
        <a:bodyPr/>
        <a:lstStyle/>
        <a:p>
          <a:endParaRPr lang="en-US"/>
        </a:p>
      </dgm:t>
    </dgm:pt>
    <dgm:pt modelId="{DA7FFB37-26CF-4D3D-830D-216F50A097AC}" type="sibTrans" cxnId="{2C18565D-3470-49C1-8D33-7CA5E999217A}">
      <dgm:prSet/>
      <dgm:spPr/>
      <dgm:t>
        <a:bodyPr/>
        <a:lstStyle/>
        <a:p>
          <a:endParaRPr lang="en-US"/>
        </a:p>
      </dgm:t>
    </dgm:pt>
    <dgm:pt modelId="{60085FB6-09C0-41DB-BF9B-21C596BAB49D}">
      <dgm:prSet phldrT="[Text]" custT="1"/>
      <dgm:spPr>
        <a:solidFill>
          <a:schemeClr val="bg1">
            <a:alpha val="90000"/>
          </a:schemeClr>
        </a:solidFill>
        <a:ln>
          <a:noFill/>
        </a:ln>
      </dgm:spPr>
      <dgm:t>
        <a:bodyPr/>
        <a:lstStyle/>
        <a:p>
          <a:r>
            <a:rPr lang="en-US" sz="3200" dirty="0">
              <a:solidFill>
                <a:srgbClr val="003D69"/>
              </a:solidFill>
            </a:rPr>
            <a:t>$34 trillion by 2030</a:t>
          </a:r>
        </a:p>
      </dgm:t>
    </dgm:pt>
    <dgm:pt modelId="{504F0F52-98C4-4D28-B5A7-488B23F85A11}" type="parTrans" cxnId="{23DA6CD2-90EE-45A2-B8BC-BA92FBDAC38A}">
      <dgm:prSet/>
      <dgm:spPr/>
      <dgm:t>
        <a:bodyPr/>
        <a:lstStyle/>
        <a:p>
          <a:endParaRPr lang="en-US"/>
        </a:p>
      </dgm:t>
    </dgm:pt>
    <dgm:pt modelId="{E849E193-7890-4A59-8A25-71FC14DA09AC}" type="sibTrans" cxnId="{23DA6CD2-90EE-45A2-B8BC-BA92FBDAC38A}">
      <dgm:prSet/>
      <dgm:spPr/>
      <dgm:t>
        <a:bodyPr/>
        <a:lstStyle/>
        <a:p>
          <a:endParaRPr lang="en-US"/>
        </a:p>
      </dgm:t>
    </dgm:pt>
    <dgm:pt modelId="{FDDC7D12-F0C9-4FCF-9E24-1E5DD49924A4}" type="pres">
      <dgm:prSet presAssocID="{79D3AD02-7547-4CD0-8E2A-3022A10599D3}" presName="Name0" presStyleCnt="0">
        <dgm:presLayoutVars>
          <dgm:chMax val="11"/>
          <dgm:chPref val="11"/>
          <dgm:dir/>
          <dgm:resizeHandles/>
        </dgm:presLayoutVars>
      </dgm:prSet>
      <dgm:spPr/>
    </dgm:pt>
    <dgm:pt modelId="{A6103C1B-BBFF-49B4-B0B9-DFE158B1CA25}" type="pres">
      <dgm:prSet presAssocID="{60085FB6-09C0-41DB-BF9B-21C596BAB49D}" presName="Accent2" presStyleCnt="0"/>
      <dgm:spPr/>
    </dgm:pt>
    <dgm:pt modelId="{F74F86CA-B3AF-41E5-98FE-1566104415CF}" type="pres">
      <dgm:prSet presAssocID="{60085FB6-09C0-41DB-BF9B-21C596BAB49D}" presName="Accent" presStyleLbl="node1" presStyleIdx="0" presStyleCnt="2" custScaleX="160204" custScaleY="160092"/>
      <dgm:spPr>
        <a:solidFill>
          <a:srgbClr val="6BE3FD"/>
        </a:solidFill>
        <a:ln>
          <a:noFill/>
        </a:ln>
      </dgm:spPr>
    </dgm:pt>
    <dgm:pt modelId="{928CD9D8-5E69-4A5D-A36E-C22CB2A55077}" type="pres">
      <dgm:prSet presAssocID="{60085FB6-09C0-41DB-BF9B-21C596BAB49D}" presName="ParentBackground2" presStyleCnt="0"/>
      <dgm:spPr/>
    </dgm:pt>
    <dgm:pt modelId="{FDD3F61A-6FA4-4917-9D5E-F5DA4F498695}" type="pres">
      <dgm:prSet presAssocID="{60085FB6-09C0-41DB-BF9B-21C596BAB49D}" presName="ParentBackground" presStyleLbl="fgAcc1" presStyleIdx="0" presStyleCnt="2" custScaleX="135081" custScaleY="131562"/>
      <dgm:spPr/>
    </dgm:pt>
    <dgm:pt modelId="{560CD521-FE4A-420F-83C0-AD739DC8612A}" type="pres">
      <dgm:prSet presAssocID="{60085FB6-09C0-41DB-BF9B-21C596BAB49D}" presName="Parent2" presStyleLbl="revTx" presStyleIdx="0" presStyleCnt="0">
        <dgm:presLayoutVars>
          <dgm:chMax val="1"/>
          <dgm:chPref val="1"/>
          <dgm:bulletEnabled val="1"/>
        </dgm:presLayoutVars>
      </dgm:prSet>
      <dgm:spPr/>
    </dgm:pt>
    <dgm:pt modelId="{407F347D-0707-44AA-8FE6-C0AB197EA549}" type="pres">
      <dgm:prSet presAssocID="{EC06231E-8802-4C4C-B9CB-E098DA1F3642}" presName="Accent1" presStyleCnt="0"/>
      <dgm:spPr/>
    </dgm:pt>
    <dgm:pt modelId="{D45F1B35-4095-4649-BEA7-1EBCAB9D5F26}" type="pres">
      <dgm:prSet presAssocID="{EC06231E-8802-4C4C-B9CB-E098DA1F3642}" presName="Accent" presStyleLbl="node1" presStyleIdx="1" presStyleCnt="2" custLinFactNeighborX="-7844" custLinFactNeighborY="378"/>
      <dgm:spPr>
        <a:solidFill>
          <a:srgbClr val="008DCA"/>
        </a:solidFill>
        <a:ln>
          <a:noFill/>
        </a:ln>
      </dgm:spPr>
    </dgm:pt>
    <dgm:pt modelId="{5CFDC71F-B445-4226-8D82-B88CB4FF5A10}" type="pres">
      <dgm:prSet presAssocID="{EC06231E-8802-4C4C-B9CB-E098DA1F3642}" presName="ParentBackground1" presStyleCnt="0"/>
      <dgm:spPr/>
    </dgm:pt>
    <dgm:pt modelId="{73F540A0-1342-42C0-B8A3-4677A546E035}" type="pres">
      <dgm:prSet presAssocID="{EC06231E-8802-4C4C-B9CB-E098DA1F3642}" presName="ParentBackground" presStyleLbl="fgAcc1" presStyleIdx="1" presStyleCnt="2" custScaleX="84431" custScaleY="81601" custLinFactNeighborX="-12942" custLinFactNeighborY="719"/>
      <dgm:spPr/>
    </dgm:pt>
    <dgm:pt modelId="{EC58D823-CF29-4B6B-A6E3-3E9A53AD560F}" type="pres">
      <dgm:prSet presAssocID="{EC06231E-8802-4C4C-B9CB-E098DA1F3642}" presName="Parent1" presStyleLbl="revTx" presStyleIdx="0" presStyleCnt="0">
        <dgm:presLayoutVars>
          <dgm:chMax val="1"/>
          <dgm:chPref val="1"/>
          <dgm:bulletEnabled val="1"/>
        </dgm:presLayoutVars>
      </dgm:prSet>
      <dgm:spPr/>
    </dgm:pt>
  </dgm:ptLst>
  <dgm:cxnLst>
    <dgm:cxn modelId="{E3524421-94D4-41C1-9983-E6CD1098F910}" type="presOf" srcId="{60085FB6-09C0-41DB-BF9B-21C596BAB49D}" destId="{560CD521-FE4A-420F-83C0-AD739DC8612A}" srcOrd="1" destOrd="0" presId="urn:microsoft.com/office/officeart/2011/layout/CircleProcess"/>
    <dgm:cxn modelId="{2C18565D-3470-49C1-8D33-7CA5E999217A}" srcId="{79D3AD02-7547-4CD0-8E2A-3022A10599D3}" destId="{EC06231E-8802-4C4C-B9CB-E098DA1F3642}" srcOrd="0" destOrd="0" parTransId="{3337B1AC-7997-4B33-A81B-09D628EA4071}" sibTransId="{DA7FFB37-26CF-4D3D-830D-216F50A097AC}"/>
    <dgm:cxn modelId="{4A7B0676-6C02-40D1-B1C8-EA1401D45822}" type="presOf" srcId="{79D3AD02-7547-4CD0-8E2A-3022A10599D3}" destId="{FDDC7D12-F0C9-4FCF-9E24-1E5DD49924A4}" srcOrd="0" destOrd="0" presId="urn:microsoft.com/office/officeart/2011/layout/CircleProcess"/>
    <dgm:cxn modelId="{02C0F278-4090-493E-BDF3-31B15B8CA98C}" type="presOf" srcId="{EC06231E-8802-4C4C-B9CB-E098DA1F3642}" destId="{73F540A0-1342-42C0-B8A3-4677A546E035}" srcOrd="0" destOrd="0" presId="urn:microsoft.com/office/officeart/2011/layout/CircleProcess"/>
    <dgm:cxn modelId="{F69D5B99-36AB-4BCA-98DC-A07D7EB63ACC}" type="presOf" srcId="{EC06231E-8802-4C4C-B9CB-E098DA1F3642}" destId="{EC58D823-CF29-4B6B-A6E3-3E9A53AD560F}" srcOrd="1" destOrd="0" presId="urn:microsoft.com/office/officeart/2011/layout/CircleProcess"/>
    <dgm:cxn modelId="{23DA6CD2-90EE-45A2-B8BC-BA92FBDAC38A}" srcId="{79D3AD02-7547-4CD0-8E2A-3022A10599D3}" destId="{60085FB6-09C0-41DB-BF9B-21C596BAB49D}" srcOrd="1" destOrd="0" parTransId="{504F0F52-98C4-4D28-B5A7-488B23F85A11}" sibTransId="{E849E193-7890-4A59-8A25-71FC14DA09AC}"/>
    <dgm:cxn modelId="{1E5132E7-373B-4360-99A8-0E55269119AD}" type="presOf" srcId="{60085FB6-09C0-41DB-BF9B-21C596BAB49D}" destId="{FDD3F61A-6FA4-4917-9D5E-F5DA4F498695}" srcOrd="0" destOrd="0" presId="urn:microsoft.com/office/officeart/2011/layout/CircleProcess"/>
    <dgm:cxn modelId="{A4D4643E-0D4B-4271-97D8-7053CDF75736}" type="presParOf" srcId="{FDDC7D12-F0C9-4FCF-9E24-1E5DD49924A4}" destId="{A6103C1B-BBFF-49B4-B0B9-DFE158B1CA25}" srcOrd="0" destOrd="0" presId="urn:microsoft.com/office/officeart/2011/layout/CircleProcess"/>
    <dgm:cxn modelId="{5ACCF657-7730-4596-B011-4DB473E6FF40}" type="presParOf" srcId="{A6103C1B-BBFF-49B4-B0B9-DFE158B1CA25}" destId="{F74F86CA-B3AF-41E5-98FE-1566104415CF}" srcOrd="0" destOrd="0" presId="urn:microsoft.com/office/officeart/2011/layout/CircleProcess"/>
    <dgm:cxn modelId="{18FAA5B9-7E4C-4630-974E-FAD099BC86F4}" type="presParOf" srcId="{FDDC7D12-F0C9-4FCF-9E24-1E5DD49924A4}" destId="{928CD9D8-5E69-4A5D-A36E-C22CB2A55077}" srcOrd="1" destOrd="0" presId="urn:microsoft.com/office/officeart/2011/layout/CircleProcess"/>
    <dgm:cxn modelId="{CDB4165D-E6DA-49F7-949A-110F0E7635E6}" type="presParOf" srcId="{928CD9D8-5E69-4A5D-A36E-C22CB2A55077}" destId="{FDD3F61A-6FA4-4917-9D5E-F5DA4F498695}" srcOrd="0" destOrd="0" presId="urn:microsoft.com/office/officeart/2011/layout/CircleProcess"/>
    <dgm:cxn modelId="{D29ED22B-08EA-4F92-9F6B-45C2038242F9}" type="presParOf" srcId="{FDDC7D12-F0C9-4FCF-9E24-1E5DD49924A4}" destId="{560CD521-FE4A-420F-83C0-AD739DC8612A}" srcOrd="2" destOrd="0" presId="urn:microsoft.com/office/officeart/2011/layout/CircleProcess"/>
    <dgm:cxn modelId="{774C9FF4-31E8-4C3E-9510-3C0D8DCF6690}" type="presParOf" srcId="{FDDC7D12-F0C9-4FCF-9E24-1E5DD49924A4}" destId="{407F347D-0707-44AA-8FE6-C0AB197EA549}" srcOrd="3" destOrd="0" presId="urn:microsoft.com/office/officeart/2011/layout/CircleProcess"/>
    <dgm:cxn modelId="{2CD7D388-5159-4468-9C2C-DCB105FED919}" type="presParOf" srcId="{407F347D-0707-44AA-8FE6-C0AB197EA549}" destId="{D45F1B35-4095-4649-BEA7-1EBCAB9D5F26}" srcOrd="0" destOrd="0" presId="urn:microsoft.com/office/officeart/2011/layout/CircleProcess"/>
    <dgm:cxn modelId="{AE8BB534-069C-4574-ADB4-A0252ABB1BD5}" type="presParOf" srcId="{FDDC7D12-F0C9-4FCF-9E24-1E5DD49924A4}" destId="{5CFDC71F-B445-4226-8D82-B88CB4FF5A10}" srcOrd="4" destOrd="0" presId="urn:microsoft.com/office/officeart/2011/layout/CircleProcess"/>
    <dgm:cxn modelId="{94AD04A4-DB3B-43D5-80AD-82CB352E2E1B}" type="presParOf" srcId="{5CFDC71F-B445-4226-8D82-B88CB4FF5A10}" destId="{73F540A0-1342-42C0-B8A3-4677A546E035}" srcOrd="0" destOrd="0" presId="urn:microsoft.com/office/officeart/2011/layout/CircleProcess"/>
    <dgm:cxn modelId="{01CC01C2-5D09-46FC-832F-CD39EC71589D}" type="presParOf" srcId="{FDDC7D12-F0C9-4FCF-9E24-1E5DD49924A4}" destId="{EC58D823-CF29-4B6B-A6E3-3E9A53AD560F}" srcOrd="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F86CA-B3AF-41E5-98FE-1566104415CF}">
      <dsp:nvSpPr>
        <dsp:cNvPr id="0" name=""/>
        <dsp:cNvSpPr/>
      </dsp:nvSpPr>
      <dsp:spPr>
        <a:xfrm>
          <a:off x="2615070" y="1196337"/>
          <a:ext cx="2874206" cy="2872156"/>
        </a:xfrm>
        <a:prstGeom prst="ellipse">
          <a:avLst/>
        </a:prstGeom>
        <a:solidFill>
          <a:srgbClr val="6BE3F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3F61A-6FA4-4917-9D5E-F5DA4F498695}">
      <dsp:nvSpPr>
        <dsp:cNvPr id="0" name=""/>
        <dsp:cNvSpPr/>
      </dsp:nvSpPr>
      <dsp:spPr>
        <a:xfrm>
          <a:off x="2921251" y="1530951"/>
          <a:ext cx="2261445" cy="2202927"/>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3D69"/>
              </a:solidFill>
            </a:rPr>
            <a:t>$34 trillion by 2030</a:t>
          </a:r>
        </a:p>
      </dsp:txBody>
      <dsp:txXfrm>
        <a:off x="3244776" y="1845714"/>
        <a:ext cx="1615471" cy="1573401"/>
      </dsp:txXfrm>
    </dsp:sp>
    <dsp:sp modelId="{D45F1B35-4095-4649-BEA7-1EBCAB9D5F26}">
      <dsp:nvSpPr>
        <dsp:cNvPr id="0" name=""/>
        <dsp:cNvSpPr/>
      </dsp:nvSpPr>
      <dsp:spPr>
        <a:xfrm rot="2700000">
          <a:off x="1102402" y="1744773"/>
          <a:ext cx="1794151" cy="1794151"/>
        </a:xfrm>
        <a:prstGeom prst="teardrop">
          <a:avLst>
            <a:gd name="adj" fmla="val 100000"/>
          </a:avLst>
        </a:prstGeom>
        <a:solidFill>
          <a:srgbClr val="008D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F540A0-1342-42C0-B8A3-4677A546E035}">
      <dsp:nvSpPr>
        <dsp:cNvPr id="0" name=""/>
        <dsp:cNvSpPr/>
      </dsp:nvSpPr>
      <dsp:spPr>
        <a:xfrm>
          <a:off x="1275090" y="1961274"/>
          <a:ext cx="1413493" cy="13663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3D69"/>
              </a:solidFill>
            </a:rPr>
            <a:t>Currently $10 trillion</a:t>
          </a:r>
        </a:p>
      </dsp:txBody>
      <dsp:txXfrm>
        <a:off x="1476970" y="2156505"/>
        <a:ext cx="1009734" cy="9758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8C7CC-CFA2-43EC-9571-5437D3169338}" type="datetimeFigureOut">
              <a:rPr lang="en-US" smtClean="0"/>
              <a:t>3/23/2026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1097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2DC37-7257-4D50-8A47-9FC0A1BDCA87}"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2912E-4BCA-4537-9CA2-50BCABF11891}" type="slidenum">
              <a:rPr lang="en-US" smtClean="0"/>
              <a:t>‹#›</a:t>
            </a:fld>
            <a:endParaRPr lang="en-US"/>
          </a:p>
        </p:txBody>
      </p:sp>
    </p:spTree>
    <p:extLst>
      <p:ext uri="{BB962C8B-B14F-4D97-AF65-F5344CB8AC3E}">
        <p14:creationId xmlns:p14="http://schemas.microsoft.com/office/powerpoint/2010/main" val="351141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a:t>
            </a:fld>
            <a:endParaRPr lang="en-US"/>
          </a:p>
        </p:txBody>
      </p:sp>
    </p:spTree>
    <p:extLst>
      <p:ext uri="{BB962C8B-B14F-4D97-AF65-F5344CB8AC3E}">
        <p14:creationId xmlns:p14="http://schemas.microsoft.com/office/powerpoint/2010/main" val="84990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dirty="0">
                <a:ea typeface="Calibri"/>
                <a:cs typeface="Calibri"/>
              </a:rPr>
              <a:t>Women might eventually become the primary financial decision-makers in their household, but they might not be fully prepared for that role</a:t>
            </a:r>
          </a:p>
          <a:p>
            <a:pPr marL="171450" indent="-171450">
              <a:buFont typeface="Arial"/>
              <a:buChar char="•"/>
            </a:pPr>
            <a:r>
              <a:rPr lang="en-US" sz="1100" dirty="0">
                <a:ea typeface="Calibri"/>
                <a:cs typeface="Calibri"/>
              </a:rPr>
              <a:t>Financial preparedness gap exists</a:t>
            </a:r>
          </a:p>
          <a:p>
            <a:pPr marL="171450" indent="-171450">
              <a:buFont typeface="Arial"/>
              <a:buChar char="•"/>
            </a:pPr>
            <a:r>
              <a:rPr lang="en-US" sz="1100" dirty="0">
                <a:ea typeface="Calibri"/>
                <a:cs typeface="Calibri"/>
              </a:rPr>
              <a:t>To help women achieve their retirement goals, this gap needs to be addressed</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622912E-4BCA-4537-9CA2-50BCABF11891}" type="slidenum">
              <a:rPr lang="en-US" smtClean="0"/>
              <a:t>10</a:t>
            </a:fld>
            <a:endParaRPr lang="en-US"/>
          </a:p>
        </p:txBody>
      </p:sp>
    </p:spTree>
    <p:extLst>
      <p:ext uri="{BB962C8B-B14F-4D97-AF65-F5344CB8AC3E}">
        <p14:creationId xmlns:p14="http://schemas.microsoft.com/office/powerpoint/2010/main" val="407585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Top goals are consistent across ages</a:t>
            </a:r>
          </a:p>
          <a:p>
            <a:pPr marL="171450" indent="-171450">
              <a:buFontTx/>
              <a:buChar char="-"/>
            </a:pPr>
            <a:r>
              <a:rPr lang="en-US" sz="1100" dirty="0"/>
              <a:t>Both men and women want to live comfortably in retirement - #1 goal for both</a:t>
            </a:r>
          </a:p>
          <a:p>
            <a:pPr marL="171450" indent="-171450">
              <a:buFontTx/>
              <a:buChar char="-"/>
            </a:pPr>
            <a:r>
              <a:rPr lang="en-US" sz="1100" dirty="0"/>
              <a:t>2</a:t>
            </a:r>
            <a:r>
              <a:rPr lang="en-US" sz="1100" baseline="30000" dirty="0"/>
              <a:t>nd</a:t>
            </a:r>
            <a:r>
              <a:rPr lang="en-US" sz="1100" dirty="0"/>
              <a:t> goal shifts, with women prioritizing sustainable lifetime income over lifestyle management, probably because of things like:</a:t>
            </a:r>
            <a:br>
              <a:rPr lang="en-US" sz="1100" dirty="0"/>
            </a:br>
            <a:r>
              <a:rPr lang="en-US" sz="1100" dirty="0"/>
              <a:t>• Security and peace of mind</a:t>
            </a:r>
            <a:br>
              <a:rPr lang="en-US" sz="1100" dirty="0"/>
            </a:br>
            <a:r>
              <a:rPr lang="en-US" sz="1100" dirty="0"/>
              <a:t>• Ability to enjoy retirement (longevity concerns)</a:t>
            </a:r>
            <a:br>
              <a:rPr lang="en-US" sz="1100" dirty="0"/>
            </a:br>
            <a:r>
              <a:rPr lang="en-US" sz="1100" dirty="0"/>
              <a:t>• Supporting family if needed</a:t>
            </a:r>
          </a:p>
          <a:p>
            <a:pPr marL="171450" indent="-171450">
              <a:buFontTx/>
              <a:buChar char="-"/>
            </a:pPr>
            <a:r>
              <a:rPr lang="en-US" sz="1100" dirty="0"/>
              <a:t>Interestingly, men prioritize maintaining standard of living</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11</a:t>
            </a:fld>
            <a:endParaRPr lang="en-US"/>
          </a:p>
        </p:txBody>
      </p:sp>
    </p:spTree>
    <p:extLst>
      <p:ext uri="{BB962C8B-B14F-4D97-AF65-F5344CB8AC3E}">
        <p14:creationId xmlns:p14="http://schemas.microsoft.com/office/powerpoint/2010/main" val="422468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t>• Women often retire with less saved</a:t>
            </a:r>
            <a:br>
              <a:rPr lang="en-US" sz="1100" dirty="0"/>
            </a:br>
            <a:r>
              <a:rPr lang="en-US" sz="1100" dirty="0"/>
              <a:t>• Systematic gaps exist between men and women in all areas (and some are significant):</a:t>
            </a:r>
            <a:br>
              <a:rPr lang="en-US" sz="1100" dirty="0"/>
            </a:br>
            <a:r>
              <a:rPr lang="en-US" sz="1100" dirty="0"/>
              <a:t>• Retirement accounts</a:t>
            </a:r>
            <a:br>
              <a:rPr lang="en-US" sz="1100" dirty="0"/>
            </a:br>
            <a:r>
              <a:rPr lang="en-US" sz="1100" dirty="0"/>
              <a:t>• Annuities</a:t>
            </a:r>
            <a:br>
              <a:rPr lang="en-US" sz="1100" dirty="0"/>
            </a:br>
            <a:r>
              <a:rPr lang="en-US" sz="1100" dirty="0"/>
              <a:t>• Life insurance</a:t>
            </a:r>
            <a:br>
              <a:rPr lang="en-US" sz="1100" dirty="0"/>
            </a:br>
            <a:r>
              <a:rPr lang="en-US" sz="1100" dirty="0"/>
              <a:t>• Total investments</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12</a:t>
            </a:fld>
            <a:endParaRPr lang="en-US"/>
          </a:p>
        </p:txBody>
      </p:sp>
    </p:spTree>
    <p:extLst>
      <p:ext uri="{BB962C8B-B14F-4D97-AF65-F5344CB8AC3E}">
        <p14:creationId xmlns:p14="http://schemas.microsoft.com/office/powerpoint/2010/main" val="333504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rPr>
              <a:t>• 43% of female retirees reported less than $250,000 saved</a:t>
            </a:r>
            <a:br>
              <a:rPr lang="en-US" sz="1100" b="0" dirty="0">
                <a:latin typeface="+mn-lt"/>
              </a:rPr>
            </a:br>
            <a:r>
              <a:rPr lang="en-US" sz="1100" b="0" dirty="0">
                <a:latin typeface="+mn-lt"/>
              </a:rPr>
              <a:t>• Retirement may last 20–30 years</a:t>
            </a:r>
            <a:br>
              <a:rPr lang="en-US" sz="1100" b="0" dirty="0">
                <a:latin typeface="+mn-lt"/>
              </a:rPr>
            </a:br>
            <a:r>
              <a:rPr lang="en-US" sz="1100" b="0" dirty="0">
                <a:latin typeface="+mn-lt"/>
              </a:rPr>
              <a:t>• Reliable income planning becomes critical</a:t>
            </a:r>
            <a:r>
              <a:rPr lang="en-US" sz="1100" b="0" dirty="0">
                <a:effectLst/>
                <a:latin typeface="+mn-lt"/>
                <a:ea typeface="Calibri" panose="020F0502020204030204" pitchFamily="34" charset="0"/>
                <a:cs typeface="Calibri" panose="020F0502020204030204" pitchFamily="34" charset="0"/>
              </a:rPr>
              <a:t>)</a:t>
            </a:r>
            <a:endParaRPr lang="en-US" sz="11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13</a:t>
            </a:fld>
            <a:endParaRPr lang="en-US"/>
          </a:p>
        </p:txBody>
      </p:sp>
    </p:spTree>
    <p:extLst>
      <p:ext uri="{BB962C8B-B14F-4D97-AF65-F5344CB8AC3E}">
        <p14:creationId xmlns:p14="http://schemas.microsoft.com/office/powerpoint/2010/main" val="182567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a typeface="Calibri"/>
                <a:cs typeface="Calibri"/>
              </a:rPr>
              <a:t>Consider women's unique retirement risks</a:t>
            </a:r>
          </a:p>
        </p:txBody>
      </p:sp>
      <p:sp>
        <p:nvSpPr>
          <p:cNvPr id="4" name="Slide Number Placeholder 3"/>
          <p:cNvSpPr>
            <a:spLocks noGrp="1"/>
          </p:cNvSpPr>
          <p:nvPr>
            <p:ph type="sldNum" sz="quarter" idx="5"/>
          </p:nvPr>
        </p:nvSpPr>
        <p:spPr/>
        <p:txBody>
          <a:bodyPr/>
          <a:lstStyle/>
          <a:p>
            <a:fld id="{7622912E-4BCA-4537-9CA2-50BCABF11891}" type="slidenum">
              <a:rPr lang="en-US" smtClean="0"/>
              <a:t>14</a:t>
            </a:fld>
            <a:endParaRPr lang="en-US"/>
          </a:p>
        </p:txBody>
      </p:sp>
    </p:spTree>
    <p:extLst>
      <p:ext uri="{BB962C8B-B14F-4D97-AF65-F5344CB8AC3E}">
        <p14:creationId xmlns:p14="http://schemas.microsoft.com/office/powerpoint/2010/main" val="299858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Women face several unique retirement risks</a:t>
            </a:r>
            <a:br>
              <a:rPr lang="en-US" sz="1100" dirty="0"/>
            </a:br>
            <a:r>
              <a:rPr lang="en-US" sz="1100" dirty="0"/>
              <a:t>• Understanding these risks helps guide planning decisions</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15</a:t>
            </a:fld>
            <a:endParaRPr lang="en-US"/>
          </a:p>
        </p:txBody>
      </p:sp>
    </p:spTree>
    <p:extLst>
      <p:ext uri="{BB962C8B-B14F-4D97-AF65-F5344CB8AC3E}">
        <p14:creationId xmlns:p14="http://schemas.microsoft.com/office/powerpoint/2010/main" val="164522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Women just live longer</a:t>
            </a:r>
          </a:p>
          <a:p>
            <a:r>
              <a:rPr lang="en-US" sz="1100" dirty="0"/>
              <a:t>- Could ask group how long a relative has lived (very common to have someone say over 100 – that’s a planning opportunity for 30-40 years or more!)</a:t>
            </a:r>
            <a:br>
              <a:rPr lang="en-US" sz="1100" dirty="0"/>
            </a:br>
            <a:r>
              <a:rPr lang="en-US" sz="1100" dirty="0"/>
              <a:t>• Retirement could last decades</a:t>
            </a:r>
            <a:br>
              <a:rPr lang="en-US" sz="1100" dirty="0"/>
            </a:br>
            <a:r>
              <a:rPr lang="en-US" sz="1100" dirty="0"/>
              <a:t>• Risk of outliving savings increases</a:t>
            </a:r>
            <a:br>
              <a:rPr lang="en-US" sz="1100" dirty="0"/>
            </a:br>
            <a:r>
              <a:rPr lang="en-US" sz="1100" dirty="0"/>
              <a:t>• Lifetime income planning becomes important</a:t>
            </a:r>
          </a:p>
          <a:p>
            <a:r>
              <a:rPr lang="en-US" sz="1100" dirty="0"/>
              <a:t>Talk about “What you can do”</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16</a:t>
            </a:fld>
            <a:endParaRPr lang="en-US"/>
          </a:p>
        </p:txBody>
      </p:sp>
    </p:spTree>
    <p:extLst>
      <p:ext uri="{BB962C8B-B14F-4D97-AF65-F5344CB8AC3E}">
        <p14:creationId xmlns:p14="http://schemas.microsoft.com/office/powerpoint/2010/main" val="394206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Women may earn less over a lifetime</a:t>
            </a:r>
            <a:br>
              <a:rPr lang="en-US" sz="1100" dirty="0"/>
            </a:br>
            <a:r>
              <a:rPr lang="en-US" sz="1100" dirty="0"/>
              <a:t>• Time out of workforce for caregiving</a:t>
            </a:r>
            <a:br>
              <a:rPr lang="en-US" sz="1100" dirty="0"/>
            </a:br>
            <a:r>
              <a:rPr lang="en-US" sz="1100" dirty="0"/>
              <a:t>• Fewer retirement contributions</a:t>
            </a:r>
            <a:br>
              <a:rPr lang="en-US" sz="1100" dirty="0"/>
            </a:br>
            <a:r>
              <a:rPr lang="en-US" sz="1100" dirty="0"/>
              <a:t>• Lower Social Security 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Talk about “What you can do”</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17</a:t>
            </a:fld>
            <a:endParaRPr lang="en-US"/>
          </a:p>
        </p:txBody>
      </p:sp>
    </p:spTree>
    <p:extLst>
      <p:ext uri="{BB962C8B-B14F-4D97-AF65-F5344CB8AC3E}">
        <p14:creationId xmlns:p14="http://schemas.microsoft.com/office/powerpoint/2010/main" val="314116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Healthcare expenses increase with longevity</a:t>
            </a:r>
            <a:br>
              <a:rPr lang="en-US" sz="1100" dirty="0"/>
            </a:br>
            <a:r>
              <a:rPr lang="en-US" sz="1100" dirty="0"/>
              <a:t>• Women typically have higher lifetime healthcare costs</a:t>
            </a:r>
            <a:br>
              <a:rPr lang="en-US" sz="1100" dirty="0"/>
            </a:br>
            <a:r>
              <a:rPr lang="en-US" sz="1100" dirty="0"/>
              <a:t>• Long-term care planning becomes important</a:t>
            </a:r>
          </a:p>
          <a:p>
            <a:r>
              <a:rPr lang="en-US" sz="1100" dirty="0"/>
              <a:t>Could note women on average make up almost 70% of residents at nursing homes</a:t>
            </a:r>
          </a:p>
          <a:p>
            <a:r>
              <a:rPr lang="en-US" sz="1100" dirty="0"/>
              <a:t>Talk about What you can do</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18</a:t>
            </a:fld>
            <a:endParaRPr lang="en-US"/>
          </a:p>
        </p:txBody>
      </p:sp>
    </p:spTree>
    <p:extLst>
      <p:ext uri="{BB962C8B-B14F-4D97-AF65-F5344CB8AC3E}">
        <p14:creationId xmlns:p14="http://schemas.microsoft.com/office/powerpoint/2010/main" val="319534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Divorce later in life becoming more common</a:t>
            </a:r>
            <a:br>
              <a:rPr lang="en-US" sz="1100" dirty="0"/>
            </a:br>
            <a:r>
              <a:rPr lang="en-US" sz="1100" dirty="0"/>
              <a:t>• Retirement assets often divided</a:t>
            </a:r>
            <a:br>
              <a:rPr lang="en-US" sz="1100" dirty="0"/>
            </a:br>
            <a:r>
              <a:rPr lang="en-US" sz="1100" dirty="0"/>
              <a:t>• Financial plans may need to be rebuilt</a:t>
            </a:r>
          </a:p>
          <a:p>
            <a:r>
              <a:rPr lang="en-US" sz="1100" dirty="0"/>
              <a:t>- Could mention USA Today did a study on this, 1 in 10 over age 65 are divorcing! </a:t>
            </a:r>
          </a:p>
          <a:p>
            <a:r>
              <a:rPr lang="en-US" sz="1100" dirty="0"/>
              <a:t>Talk about What you can do</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19</a:t>
            </a:fld>
            <a:endParaRPr lang="en-US"/>
          </a:p>
        </p:txBody>
      </p:sp>
    </p:spTree>
    <p:extLst>
      <p:ext uri="{BB962C8B-B14F-4D97-AF65-F5344CB8AC3E}">
        <p14:creationId xmlns:p14="http://schemas.microsoft.com/office/powerpoint/2010/main" val="122972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Personal story or …</a:t>
            </a:r>
          </a:p>
          <a:p>
            <a:r>
              <a:rPr lang="en-US" sz="1100" dirty="0"/>
              <a:t>• Welcome and thank you for joining</a:t>
            </a:r>
            <a:br>
              <a:rPr lang="en-US" sz="1100" dirty="0"/>
            </a:br>
            <a:r>
              <a:rPr lang="en-US" sz="1100" dirty="0"/>
              <a:t>• Today’s focus: women’s financial confidence and retirement security</a:t>
            </a:r>
            <a:br>
              <a:rPr lang="en-US" sz="1100" dirty="0"/>
            </a:br>
            <a:r>
              <a:rPr lang="en-US" sz="1100" dirty="0"/>
              <a:t>• Women are entering a major financial shift in history</a:t>
            </a:r>
            <a:br>
              <a:rPr lang="en-US" sz="1100" dirty="0"/>
            </a:br>
            <a:r>
              <a:rPr lang="en-US" sz="1100" dirty="0"/>
              <a:t>• Goal today: understand the opportunity and prepare for the future</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a:t>
            </a:fld>
            <a:endParaRPr lang="en-US"/>
          </a:p>
        </p:txBody>
      </p:sp>
    </p:spTree>
    <p:extLst>
      <p:ext uri="{BB962C8B-B14F-4D97-AF65-F5344CB8AC3E}">
        <p14:creationId xmlns:p14="http://schemas.microsoft.com/office/powerpoint/2010/main" val="1783695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100" dirty="0"/>
              <a:t>Not a surprise that women are gaining wealth, they may be unprepared, and have unique retirement risks – they are far less confident than men in understanding their retirement needs</a:t>
            </a:r>
          </a:p>
          <a:p>
            <a:r>
              <a:rPr lang="en-US" sz="1100" dirty="0"/>
              <a:t>• Financial confidence is empowering</a:t>
            </a:r>
            <a:br>
              <a:rPr lang="en-US" sz="1100" dirty="0"/>
            </a:br>
            <a:r>
              <a:rPr lang="en-US" sz="1100" dirty="0"/>
              <a:t>• Small steps can make a big difference</a:t>
            </a:r>
            <a:br>
              <a:rPr lang="en-US" sz="1100" dirty="0"/>
            </a:br>
            <a:r>
              <a:rPr lang="en-US" sz="1100" dirty="0"/>
              <a:t>• Education and guidance help simplify decisions</a:t>
            </a:r>
          </a:p>
          <a:p>
            <a:r>
              <a:rPr lang="en-US" sz="1100" dirty="0"/>
              <a:t>Talk about what you can do</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20</a:t>
            </a:fld>
            <a:endParaRPr lang="en-US"/>
          </a:p>
        </p:txBody>
      </p:sp>
    </p:spTree>
    <p:extLst>
      <p:ext uri="{BB962C8B-B14F-4D97-AF65-F5344CB8AC3E}">
        <p14:creationId xmlns:p14="http://schemas.microsoft.com/office/powerpoint/2010/main" val="416991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Financial professionals help simplify complex decisions</a:t>
            </a:r>
            <a:br>
              <a:rPr lang="en-US" sz="1100" dirty="0"/>
            </a:br>
            <a:r>
              <a:rPr lang="en-US" sz="1100" dirty="0"/>
              <a:t>• Build strategies aligned with personal goals</a:t>
            </a:r>
            <a:br>
              <a:rPr lang="en-US" sz="1100" dirty="0"/>
            </a:br>
            <a:r>
              <a:rPr lang="en-US" sz="1100" dirty="0"/>
              <a:t>• Help create long-term financial plans</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21</a:t>
            </a:fld>
            <a:endParaRPr lang="en-US"/>
          </a:p>
        </p:txBody>
      </p:sp>
    </p:spTree>
    <p:extLst>
      <p:ext uri="{BB962C8B-B14F-4D97-AF65-F5344CB8AC3E}">
        <p14:creationId xmlns:p14="http://schemas.microsoft.com/office/powerpoint/2010/main" val="258891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 47% of women say advisors are the most useful retirement resource</a:t>
            </a:r>
            <a:br>
              <a:rPr lang="en-US" sz="1100" b="0" dirty="0"/>
            </a:br>
            <a:r>
              <a:rPr lang="en-US" sz="1100" b="0" dirty="0"/>
              <a:t>• Higher than media, friends, or employers</a:t>
            </a:r>
            <a:br>
              <a:rPr lang="en-US" sz="1100" b="0" dirty="0"/>
            </a:br>
            <a:r>
              <a:rPr lang="en-US" sz="1100" b="0" dirty="0"/>
              <a:t>• Shows strong demand for trusted guidance</a:t>
            </a:r>
          </a:p>
          <a:p>
            <a:r>
              <a:rPr lang="en-US" sz="1100" b="0" dirty="0"/>
              <a:t>- Quotes from our survey respondents of how a financial professional has supported their financial journey</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22</a:t>
            </a:fld>
            <a:endParaRPr lang="en-US"/>
          </a:p>
        </p:txBody>
      </p:sp>
    </p:spTree>
    <p:extLst>
      <p:ext uri="{BB962C8B-B14F-4D97-AF65-F5344CB8AC3E}">
        <p14:creationId xmlns:p14="http://schemas.microsoft.com/office/powerpoint/2010/main" val="49030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Women often seek help holistic planning such as with:</a:t>
            </a:r>
          </a:p>
          <a:p>
            <a:r>
              <a:rPr lang="en-US" sz="1100" dirty="0"/>
              <a:t>• Retirement income planning</a:t>
            </a:r>
            <a:br>
              <a:rPr lang="en-US" sz="1100" dirty="0"/>
            </a:br>
            <a:r>
              <a:rPr lang="en-US" sz="1100" dirty="0"/>
              <a:t>• Investment strategy</a:t>
            </a:r>
            <a:br>
              <a:rPr lang="en-US" sz="1100" dirty="0"/>
            </a:br>
            <a:r>
              <a:rPr lang="en-US" sz="1100" dirty="0"/>
              <a:t>• Protecting savings</a:t>
            </a:r>
            <a:br>
              <a:rPr lang="en-US" sz="1100" dirty="0"/>
            </a:br>
            <a:r>
              <a:rPr lang="en-US" sz="1100" dirty="0"/>
              <a:t>• Planning for healthcare costs</a:t>
            </a:r>
          </a:p>
          <a:p>
            <a:r>
              <a:rPr lang="en-US" sz="1100" dirty="0"/>
              <a:t>A financial professional can walk alongside them throughout their financial journey</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23</a:t>
            </a:fld>
            <a:endParaRPr lang="en-US"/>
          </a:p>
        </p:txBody>
      </p:sp>
    </p:spTree>
    <p:extLst>
      <p:ext uri="{BB962C8B-B14F-4D97-AF65-F5344CB8AC3E}">
        <p14:creationId xmlns:p14="http://schemas.microsoft.com/office/powerpoint/2010/main" val="131787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Key takeaways for women</a:t>
            </a:r>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24</a:t>
            </a:fld>
            <a:endParaRPr lang="en-US"/>
          </a:p>
        </p:txBody>
      </p:sp>
    </p:spTree>
    <p:extLst>
      <p:ext uri="{BB962C8B-B14F-4D97-AF65-F5344CB8AC3E}">
        <p14:creationId xmlns:p14="http://schemas.microsoft.com/office/powerpoint/2010/main" val="251207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Start planning early</a:t>
            </a:r>
            <a:br>
              <a:rPr lang="en-US" sz="1100" dirty="0"/>
            </a:br>
            <a:r>
              <a:rPr lang="en-US" sz="1100" dirty="0"/>
              <a:t>• Diversify retirement income</a:t>
            </a:r>
            <a:br>
              <a:rPr lang="en-US" sz="1100" dirty="0"/>
            </a:br>
            <a:r>
              <a:rPr lang="en-US" sz="1100" dirty="0"/>
              <a:t>• Understand protection strategies</a:t>
            </a:r>
            <a:br>
              <a:rPr lang="en-US" sz="1100" dirty="0"/>
            </a:br>
            <a:r>
              <a:rPr lang="en-US" sz="1100" dirty="0"/>
              <a:t>• Review plans after major life changes</a:t>
            </a:r>
          </a:p>
          <a:p>
            <a:r>
              <a:rPr lang="en-US" sz="1100" dirty="0"/>
              <a:t>[read through these]</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25</a:t>
            </a:fld>
            <a:endParaRPr lang="en-US"/>
          </a:p>
        </p:txBody>
      </p:sp>
    </p:spTree>
    <p:extLst>
      <p:ext uri="{BB962C8B-B14F-4D97-AF65-F5344CB8AC3E}">
        <p14:creationId xmlns:p14="http://schemas.microsoft.com/office/powerpoint/2010/main" val="88197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Financial planning is a journey</a:t>
            </a:r>
            <a:br>
              <a:rPr lang="en-US" sz="1100" dirty="0"/>
            </a:br>
            <a:r>
              <a:rPr lang="en-US" sz="1100" dirty="0"/>
              <a:t>• Support is available</a:t>
            </a:r>
            <a:br>
              <a:rPr lang="en-US" sz="1100" dirty="0"/>
            </a:br>
            <a:r>
              <a:rPr lang="en-US" sz="1100" dirty="0"/>
              <a:t>• Ask questions and seek guidance from a financial professional</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26</a:t>
            </a:fld>
            <a:endParaRPr lang="en-US"/>
          </a:p>
        </p:txBody>
      </p:sp>
    </p:spTree>
    <p:extLst>
      <p:ext uri="{BB962C8B-B14F-4D97-AF65-F5344CB8AC3E}">
        <p14:creationId xmlns:p14="http://schemas.microsoft.com/office/powerpoint/2010/main" val="392983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22912E-4BCA-4537-9CA2-50BCABF11891}" type="slidenum">
              <a:rPr lang="en-US" smtClean="0"/>
              <a:t>27</a:t>
            </a:fld>
            <a:endParaRPr lang="en-US"/>
          </a:p>
        </p:txBody>
      </p:sp>
    </p:spTree>
    <p:extLst>
      <p:ext uri="{BB962C8B-B14F-4D97-AF65-F5344CB8AC3E}">
        <p14:creationId xmlns:p14="http://schemas.microsoft.com/office/powerpoint/2010/main" val="70848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Everything you’ll see today comes from North American Company for Life and Health’s 2024 Empowered Study—</a:t>
            </a:r>
          </a:p>
          <a:p>
            <a:r>
              <a:rPr lang="en-US" sz="1100" dirty="0"/>
              <a:t>In which they surveyed 611 consumers across ages and life stages. </a:t>
            </a:r>
          </a:p>
          <a:p>
            <a:r>
              <a:rPr lang="en-US" sz="1100" dirty="0"/>
              <a:t>The goal was to understand the </a:t>
            </a:r>
            <a:r>
              <a:rPr lang="en-US" sz="1100" i="1" dirty="0"/>
              <a:t>unique</a:t>
            </a:r>
            <a:r>
              <a:rPr lang="en-US" sz="1100" dirty="0"/>
              <a:t> challenges women face when planning for retirement.</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3</a:t>
            </a:fld>
            <a:endParaRPr lang="en-US"/>
          </a:p>
        </p:txBody>
      </p:sp>
    </p:spTree>
    <p:extLst>
      <p:ext uri="{BB962C8B-B14F-4D97-AF65-F5344CB8AC3E}">
        <p14:creationId xmlns:p14="http://schemas.microsoft.com/office/powerpoint/2010/main" val="58012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Three areas we’ll cover today:</a:t>
            </a:r>
            <a:br>
              <a:rPr lang="en-US" sz="1200" dirty="0"/>
            </a:br>
            <a:r>
              <a:rPr lang="en-US" sz="1200" dirty="0"/>
              <a:t>• The Great Wealth Transfer</a:t>
            </a:r>
            <a:br>
              <a:rPr lang="en-US" sz="1200" dirty="0"/>
            </a:br>
            <a:r>
              <a:rPr lang="en-US" sz="1200" dirty="0"/>
              <a:t>• Women’s retirement goals and preparedness</a:t>
            </a:r>
            <a:br>
              <a:rPr lang="en-US" sz="1200" dirty="0"/>
            </a:br>
            <a:r>
              <a:rPr lang="en-US" sz="1200" dirty="0"/>
              <a:t>• Key financial risks women face — and ways to plan for them</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4</a:t>
            </a:fld>
            <a:endParaRPr lang="en-US"/>
          </a:p>
        </p:txBody>
      </p:sp>
    </p:spTree>
    <p:extLst>
      <p:ext uri="{BB962C8B-B14F-4D97-AF65-F5344CB8AC3E}">
        <p14:creationId xmlns:p14="http://schemas.microsoft.com/office/powerpoint/2010/main" val="372042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Historic transfer of wealth underway</a:t>
            </a:r>
            <a:br>
              <a:rPr lang="en-US" sz="1100" dirty="0"/>
            </a:br>
            <a:r>
              <a:rPr lang="en-US" sz="1100" dirty="0"/>
              <a:t>• Trillions moving between generations</a:t>
            </a:r>
            <a:br>
              <a:rPr lang="en-US" sz="1100" dirty="0"/>
            </a:br>
            <a:r>
              <a:rPr lang="en-US" sz="1100" dirty="0"/>
              <a:t>• Women expected to control a significant portion</a:t>
            </a:r>
            <a:br>
              <a:rPr lang="en-US" sz="1100" dirty="0"/>
            </a:br>
            <a:r>
              <a:rPr lang="en-US" sz="1100" dirty="0"/>
              <a:t>• Women increasingly becoming financial decision-makers</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5</a:t>
            </a:fld>
            <a:endParaRPr lang="en-US"/>
          </a:p>
        </p:txBody>
      </p:sp>
    </p:spTree>
    <p:extLst>
      <p:ext uri="{BB962C8B-B14F-4D97-AF65-F5344CB8AC3E}">
        <p14:creationId xmlns:p14="http://schemas.microsoft.com/office/powerpoint/2010/main" val="63577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 Women projected to control $34 trillion in U.S. assets by 2030</a:t>
            </a:r>
            <a:br>
              <a:rPr lang="en-US" sz="1100" b="0" dirty="0"/>
            </a:br>
            <a:r>
              <a:rPr lang="en-US" sz="1100" b="0" dirty="0"/>
              <a:t>• Major shift in financial leadership</a:t>
            </a:r>
            <a:br>
              <a:rPr lang="en-US" sz="1100" b="0" dirty="0"/>
            </a:br>
            <a:r>
              <a:rPr lang="en-US" sz="1100" b="0" dirty="0"/>
              <a:t>• Raises an important question:</a:t>
            </a:r>
            <a:br>
              <a:rPr lang="en-US" sz="1100" b="0" dirty="0"/>
            </a:br>
            <a:r>
              <a:rPr lang="en-US" sz="1100" b="0" dirty="0"/>
              <a:t>• Are women confident and prepared to manage this wealth?</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6</a:t>
            </a:fld>
            <a:endParaRPr lang="en-US"/>
          </a:p>
        </p:txBody>
      </p:sp>
    </p:spTree>
    <p:extLst>
      <p:ext uri="{BB962C8B-B14F-4D97-AF65-F5344CB8AC3E}">
        <p14:creationId xmlns:p14="http://schemas.microsoft.com/office/powerpoint/2010/main" val="156005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 $124 trillion expected to transfer by 2048</a:t>
            </a:r>
            <a:br>
              <a:rPr lang="en-US" sz="1100" b="0" dirty="0"/>
            </a:br>
            <a:r>
              <a:rPr lang="en-US" sz="1100" b="0" dirty="0"/>
              <a:t>• Over 80% expected to go to women</a:t>
            </a:r>
            <a:br>
              <a:rPr lang="en-US" sz="1100" b="0" dirty="0"/>
            </a:br>
            <a:r>
              <a:rPr lang="en-US" sz="1100" b="0" dirty="0"/>
              <a:t>• That’s approximately $100T </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7</a:t>
            </a:fld>
            <a:endParaRPr lang="en-US"/>
          </a:p>
        </p:txBody>
      </p:sp>
    </p:spTree>
    <p:extLst>
      <p:ext uri="{BB962C8B-B14F-4D97-AF65-F5344CB8AC3E}">
        <p14:creationId xmlns:p14="http://schemas.microsoft.com/office/powerpoint/2010/main" val="339499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Women live longer</a:t>
            </a:r>
            <a:br>
              <a:rPr lang="en-US" sz="1100" dirty="0"/>
            </a:br>
            <a:r>
              <a:rPr lang="en-US" sz="1100" dirty="0"/>
              <a:t>• Women increasingly primary earners</a:t>
            </a:r>
            <a:br>
              <a:rPr lang="en-US" sz="1100" dirty="0"/>
            </a:br>
            <a:r>
              <a:rPr lang="en-US" sz="1100" dirty="0"/>
              <a:t>• More women entrepreneurs and business owners</a:t>
            </a:r>
            <a:br>
              <a:rPr lang="en-US" sz="1100" dirty="0"/>
            </a:br>
            <a:r>
              <a:rPr lang="en-US" sz="1100" dirty="0"/>
              <a:t>• Women often inherit assets after spouses pass</a:t>
            </a:r>
          </a:p>
          <a:p>
            <a:pPr marL="171450" indent="-171450">
              <a:buFont typeface="Arial" panose="020B0604020202020204" pitchFamily="34" charset="0"/>
              <a:buChar char="•"/>
            </a:pPr>
            <a:r>
              <a:rPr lang="en-US" sz="1100" dirty="0"/>
              <a:t>Not listed, but grey divorce is trending</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8</a:t>
            </a:fld>
            <a:endParaRPr lang="en-US"/>
          </a:p>
        </p:txBody>
      </p:sp>
    </p:spTree>
    <p:extLst>
      <p:ext uri="{BB962C8B-B14F-4D97-AF65-F5344CB8AC3E}">
        <p14:creationId xmlns:p14="http://schemas.microsoft.com/office/powerpoint/2010/main" val="131476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Many women already manage household finances</a:t>
            </a:r>
            <a:br>
              <a:rPr lang="en-US" sz="1100" dirty="0"/>
            </a:br>
            <a:r>
              <a:rPr lang="en-US" sz="1100" dirty="0"/>
              <a:t>• Others may step into the role unexpectedly</a:t>
            </a:r>
            <a:br>
              <a:rPr lang="en-US" sz="1100" dirty="0"/>
            </a:br>
            <a:r>
              <a:rPr lang="en-US" sz="1100" dirty="0"/>
              <a:t>• Life events often shift financial responsibility</a:t>
            </a:r>
            <a:br>
              <a:rPr lang="en-US" sz="1100" dirty="0"/>
            </a:br>
            <a:r>
              <a:rPr lang="en-US" sz="1100" dirty="0"/>
              <a:t>- Also widely shared by researchers is that 90% of women at some point will take sole-ownership of household finances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Financial knowledge builds confidence before those moments</a:t>
            </a:r>
          </a:p>
          <a:p>
            <a:endParaRPr lang="en-US" dirty="0"/>
          </a:p>
        </p:txBody>
      </p:sp>
      <p:sp>
        <p:nvSpPr>
          <p:cNvPr id="4" name="Slide Number Placeholder 3"/>
          <p:cNvSpPr>
            <a:spLocks noGrp="1"/>
          </p:cNvSpPr>
          <p:nvPr>
            <p:ph type="sldNum" sz="quarter" idx="5"/>
          </p:nvPr>
        </p:nvSpPr>
        <p:spPr/>
        <p:txBody>
          <a:bodyPr/>
          <a:lstStyle/>
          <a:p>
            <a:fld id="{7622912E-4BCA-4537-9CA2-50BCABF11891}" type="slidenum">
              <a:rPr lang="en-US" smtClean="0"/>
              <a:t>9</a:t>
            </a:fld>
            <a:endParaRPr lang="en-US"/>
          </a:p>
        </p:txBody>
      </p:sp>
    </p:spTree>
    <p:extLst>
      <p:ext uri="{BB962C8B-B14F-4D97-AF65-F5344CB8AC3E}">
        <p14:creationId xmlns:p14="http://schemas.microsoft.com/office/powerpoint/2010/main" val="207193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1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3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8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5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1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EF337-0F96-DBF1-8DEE-275F73B02FE3}"/>
              </a:ext>
            </a:extLst>
          </p:cNvPr>
          <p:cNvSpPr/>
          <p:nvPr userDrawn="1"/>
        </p:nvSpPr>
        <p:spPr>
          <a:xfrm>
            <a:off x="0" y="3347049"/>
            <a:ext cx="3873260" cy="3510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E4C653-364A-5D76-3B4D-7E0B65B4330E}"/>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38685Y</a:t>
            </a:r>
          </a:p>
        </p:txBody>
      </p:sp>
      <p:sp>
        <p:nvSpPr>
          <p:cNvPr id="4" name="Rectangle 3">
            <a:extLst>
              <a:ext uri="{FF2B5EF4-FFF2-40B4-BE49-F238E27FC236}">
                <a16:creationId xmlns:a16="http://schemas.microsoft.com/office/drawing/2014/main" id="{E0827802-F3FE-247A-F120-2D64D0999F66}"/>
              </a:ext>
            </a:extLst>
          </p:cNvPr>
          <p:cNvSpPr/>
          <p:nvPr userDrawn="1"/>
        </p:nvSpPr>
        <p:spPr>
          <a:xfrm>
            <a:off x="6625087" y="0"/>
            <a:ext cx="5566913" cy="185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10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0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9" name="TextBox 8"/>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5" name="TextBox 4"/>
          <p:cNvSpPr txBox="1"/>
          <p:nvPr userDrawn="1"/>
        </p:nvSpPr>
        <p:spPr>
          <a:xfrm>
            <a:off x="4755729" y="6596390"/>
            <a:ext cx="2680541" cy="261610"/>
          </a:xfrm>
          <a:prstGeom prst="rect">
            <a:avLst/>
          </a:prstGeom>
          <a:noFill/>
        </p:spPr>
        <p:txBody>
          <a:bodyPr wrap="none" rtlCol="0">
            <a:spAutoFit/>
          </a:bodyPr>
          <a:lstStyle/>
          <a:p>
            <a:pPr algn="ctr"/>
            <a:r>
              <a:rPr lang="en-US" sz="1100" dirty="0">
                <a:solidFill>
                  <a:schemeClr val="bg1"/>
                </a:solidFill>
              </a:rPr>
              <a:t>Midland National® Life Insurance Company</a:t>
            </a:r>
          </a:p>
        </p:txBody>
      </p:sp>
      <p:sp>
        <p:nvSpPr>
          <p:cNvPr id="3" name="TextBox 2">
            <a:extLst>
              <a:ext uri="{FF2B5EF4-FFF2-40B4-BE49-F238E27FC236}">
                <a16:creationId xmlns:a16="http://schemas.microsoft.com/office/drawing/2014/main" id="{C66514A3-D9CA-DDD7-A950-4BDA251963A1}"/>
              </a:ext>
            </a:extLst>
          </p:cNvPr>
          <p:cNvSpPr txBox="1"/>
          <p:nvPr userDrawn="1"/>
        </p:nvSpPr>
        <p:spPr>
          <a:xfrm>
            <a:off x="10282686" y="6596390"/>
            <a:ext cx="1909313"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REV 4-26</a:t>
            </a:r>
          </a:p>
        </p:txBody>
      </p:sp>
    </p:spTree>
    <p:extLst>
      <p:ext uri="{BB962C8B-B14F-4D97-AF65-F5344CB8AC3E}">
        <p14:creationId xmlns:p14="http://schemas.microsoft.com/office/powerpoint/2010/main" val="99253598"/>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14"/>
            <a:ext cx="12192000" cy="6860032"/>
          </a:xfrm>
          <a:prstGeom prst="rect">
            <a:avLst/>
          </a:prstGeom>
        </p:spPr>
      </p:pic>
      <p:sp>
        <p:nvSpPr>
          <p:cNvPr id="3" name="TextBox 2">
            <a:extLst>
              <a:ext uri="{FF2B5EF4-FFF2-40B4-BE49-F238E27FC236}">
                <a16:creationId xmlns:a16="http://schemas.microsoft.com/office/drawing/2014/main" id="{A75569E9-C752-2382-FE2A-20B392C2E129}"/>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4" name="TextBox 3">
            <a:extLst>
              <a:ext uri="{FF2B5EF4-FFF2-40B4-BE49-F238E27FC236}">
                <a16:creationId xmlns:a16="http://schemas.microsoft.com/office/drawing/2014/main" id="{A7187251-53FA-62F4-0CE7-A213E21D0E63}"/>
              </a:ext>
            </a:extLst>
          </p:cNvPr>
          <p:cNvSpPr txBox="1"/>
          <p:nvPr userDrawn="1"/>
        </p:nvSpPr>
        <p:spPr>
          <a:xfrm>
            <a:off x="10282686" y="6596390"/>
            <a:ext cx="1909313"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REV 4-26</a:t>
            </a:r>
          </a:p>
        </p:txBody>
      </p:sp>
    </p:spTree>
    <p:extLst>
      <p:ext uri="{BB962C8B-B14F-4D97-AF65-F5344CB8AC3E}">
        <p14:creationId xmlns:p14="http://schemas.microsoft.com/office/powerpoint/2010/main" val="189161237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3" name="TextBox 2">
            <a:extLst>
              <a:ext uri="{FF2B5EF4-FFF2-40B4-BE49-F238E27FC236}">
                <a16:creationId xmlns:a16="http://schemas.microsoft.com/office/drawing/2014/main" id="{F9A8EB62-5EBF-3BC7-CC2A-159EEE4457F0}"/>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5" name="TextBox 4">
            <a:extLst>
              <a:ext uri="{FF2B5EF4-FFF2-40B4-BE49-F238E27FC236}">
                <a16:creationId xmlns:a16="http://schemas.microsoft.com/office/drawing/2014/main" id="{4D66A468-8303-B7E9-F53B-B9D22AEAAC56}"/>
              </a:ext>
            </a:extLst>
          </p:cNvPr>
          <p:cNvSpPr txBox="1"/>
          <p:nvPr userDrawn="1"/>
        </p:nvSpPr>
        <p:spPr>
          <a:xfrm>
            <a:off x="10282686" y="6596390"/>
            <a:ext cx="1909313"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REV 4-26</a:t>
            </a:r>
          </a:p>
        </p:txBody>
      </p:sp>
    </p:spTree>
    <p:extLst>
      <p:ext uri="{BB962C8B-B14F-4D97-AF65-F5344CB8AC3E}">
        <p14:creationId xmlns:p14="http://schemas.microsoft.com/office/powerpoint/2010/main" val="301410525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14"/>
            <a:ext cx="12192000" cy="6860032"/>
          </a:xfrm>
          <a:prstGeom prst="rect">
            <a:avLst/>
          </a:prstGeom>
        </p:spPr>
      </p:pic>
      <p:sp>
        <p:nvSpPr>
          <p:cNvPr id="3" name="TextBox 2">
            <a:extLst>
              <a:ext uri="{FF2B5EF4-FFF2-40B4-BE49-F238E27FC236}">
                <a16:creationId xmlns:a16="http://schemas.microsoft.com/office/drawing/2014/main" id="{E52141C6-74B2-30D0-6F8B-91332CC2C322}"/>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5" name="TextBox 4">
            <a:extLst>
              <a:ext uri="{FF2B5EF4-FFF2-40B4-BE49-F238E27FC236}">
                <a16:creationId xmlns:a16="http://schemas.microsoft.com/office/drawing/2014/main" id="{68874DF1-3254-917B-EA8D-04C2695B928D}"/>
              </a:ext>
            </a:extLst>
          </p:cNvPr>
          <p:cNvSpPr txBox="1"/>
          <p:nvPr userDrawn="1"/>
        </p:nvSpPr>
        <p:spPr>
          <a:xfrm>
            <a:off x="10282686" y="6596390"/>
            <a:ext cx="1909313"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REV 4-26</a:t>
            </a:r>
          </a:p>
        </p:txBody>
      </p:sp>
    </p:spTree>
    <p:extLst>
      <p:ext uri="{BB962C8B-B14F-4D97-AF65-F5344CB8AC3E}">
        <p14:creationId xmlns:p14="http://schemas.microsoft.com/office/powerpoint/2010/main" val="15525729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031"/>
            <a:ext cx="12191999" cy="6860031"/>
          </a:xfrm>
          <a:prstGeom prst="rect">
            <a:avLst/>
          </a:prstGeom>
        </p:spPr>
      </p:pic>
      <p:sp>
        <p:nvSpPr>
          <p:cNvPr id="3" name="TextBox 2">
            <a:extLst>
              <a:ext uri="{FF2B5EF4-FFF2-40B4-BE49-F238E27FC236}">
                <a16:creationId xmlns:a16="http://schemas.microsoft.com/office/drawing/2014/main" id="{FF8BE3F6-139B-5156-3462-4178E7A6618C}"/>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38685Y</a:t>
            </a:r>
          </a:p>
        </p:txBody>
      </p:sp>
      <p:sp>
        <p:nvSpPr>
          <p:cNvPr id="5" name="TextBox 4">
            <a:extLst>
              <a:ext uri="{FF2B5EF4-FFF2-40B4-BE49-F238E27FC236}">
                <a16:creationId xmlns:a16="http://schemas.microsoft.com/office/drawing/2014/main" id="{D1A7FFFD-EFBD-0E21-055A-E7FAFBA25162}"/>
              </a:ext>
            </a:extLst>
          </p:cNvPr>
          <p:cNvSpPr txBox="1"/>
          <p:nvPr userDrawn="1"/>
        </p:nvSpPr>
        <p:spPr>
          <a:xfrm>
            <a:off x="10282686" y="6596390"/>
            <a:ext cx="1909313"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REV 4-26</a:t>
            </a:r>
          </a:p>
        </p:txBody>
      </p:sp>
    </p:spTree>
    <p:extLst>
      <p:ext uri="{BB962C8B-B14F-4D97-AF65-F5344CB8AC3E}">
        <p14:creationId xmlns:p14="http://schemas.microsoft.com/office/powerpoint/2010/main" val="4267334219"/>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031"/>
            <a:ext cx="12191999" cy="6860031"/>
          </a:xfrm>
          <a:prstGeom prst="rect">
            <a:avLst/>
          </a:prstGeom>
        </p:spPr>
      </p:pic>
      <p:sp>
        <p:nvSpPr>
          <p:cNvPr id="3" name="TextBox 2">
            <a:extLst>
              <a:ext uri="{FF2B5EF4-FFF2-40B4-BE49-F238E27FC236}">
                <a16:creationId xmlns:a16="http://schemas.microsoft.com/office/drawing/2014/main" id="{BBD282F6-FC7B-9998-821C-112DCA1858BD}"/>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4" name="TextBox 3">
            <a:extLst>
              <a:ext uri="{FF2B5EF4-FFF2-40B4-BE49-F238E27FC236}">
                <a16:creationId xmlns:a16="http://schemas.microsoft.com/office/drawing/2014/main" id="{AE1EFBEE-E27D-8325-BFFE-519ECCA7CAFF}"/>
              </a:ext>
            </a:extLst>
          </p:cNvPr>
          <p:cNvSpPr txBox="1"/>
          <p:nvPr userDrawn="1"/>
        </p:nvSpPr>
        <p:spPr>
          <a:xfrm>
            <a:off x="8479766" y="6596390"/>
            <a:ext cx="3712233"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REV 4-26</a:t>
            </a:r>
          </a:p>
        </p:txBody>
      </p:sp>
    </p:spTree>
    <p:extLst>
      <p:ext uri="{BB962C8B-B14F-4D97-AF65-F5344CB8AC3E}">
        <p14:creationId xmlns:p14="http://schemas.microsoft.com/office/powerpoint/2010/main" val="1798751566"/>
      </p:ext>
    </p:extLst>
  </p:cSld>
  <p:clrMap bg1="lt1" tx1="dk1" bg2="lt2" tx2="dk2" accent1="accent1" accent2="accent2" accent3="accent3" accent4="accent4" accent5="accent5" accent6="accent6" hlink="hlink" folHlink="folHlink"/>
  <p:sldLayoutIdLst>
    <p:sldLayoutId id="2147483677"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idlandnational.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limra.com/en/newsroom/help-protect-our-families-archive/archives/2022/help-protect-our-families-march/"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wealthsolutionsreport.com/2025/01/23/cerulli-women-to-receive-much-of-wealth-expected-to-change-hands-through-2048/?utm_source=chatgpt.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lnewstoday.com/articles/why-women-in-the-us-now-have-life-expectancy-nearly-6-years-longer-than-me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cnbc.com/2022/04/27/op-ed-recent-widows-need-guidance-with-money-issues.html"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1D9D3-4134-6246-EE92-10E9DB1612C1}"/>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a:t>
            </a:fld>
            <a:r>
              <a:rPr lang="en-US" sz="1100" dirty="0"/>
              <a:t> of 27</a:t>
            </a:r>
          </a:p>
        </p:txBody>
      </p:sp>
    </p:spTree>
    <p:extLst>
      <p:ext uri="{BB962C8B-B14F-4D97-AF65-F5344CB8AC3E}">
        <p14:creationId xmlns:p14="http://schemas.microsoft.com/office/powerpoint/2010/main" val="405530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B793F5F-5C9F-E66C-FA1C-21AAB48715C3}"/>
              </a:ext>
            </a:extLst>
          </p:cNvPr>
          <p:cNvPicPr>
            <a:picLocks noChangeAspect="1" noChangeArrowheads="1"/>
          </p:cNvPicPr>
          <p:nvPr/>
        </p:nvPicPr>
        <p:blipFill>
          <a:blip r:embed="rId3" cstate="print">
            <a:duotone>
              <a:prstClr val="black"/>
              <a:srgbClr val="008DCA">
                <a:tint val="45000"/>
                <a:satMod val="400000"/>
              </a:srgbClr>
            </a:duotone>
            <a:extLst>
              <a:ext uri="{28A0092B-C50C-407E-A947-70E740481C1C}">
                <a14:useLocalDpi xmlns:a14="http://schemas.microsoft.com/office/drawing/2010/main" val="0"/>
              </a:ext>
            </a:extLst>
          </a:blip>
          <a:srcRect l="25290" r="25290"/>
          <a:stretch/>
        </p:blipFill>
        <p:spPr bwMode="auto">
          <a:xfrm>
            <a:off x="0" y="-25878"/>
            <a:ext cx="5102432" cy="688387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4;p33">
            <a:extLst>
              <a:ext uri="{FF2B5EF4-FFF2-40B4-BE49-F238E27FC236}">
                <a16:creationId xmlns:a16="http://schemas.microsoft.com/office/drawing/2014/main" id="{8E899709-9042-8324-F618-57D73EEEFA54}"/>
              </a:ext>
            </a:extLst>
          </p:cNvPr>
          <p:cNvSpPr txBox="1"/>
          <p:nvPr/>
        </p:nvSpPr>
        <p:spPr>
          <a:xfrm>
            <a:off x="5102432" y="2598942"/>
            <a:ext cx="7089567" cy="1477328"/>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a typeface="Inter-Regular"/>
                <a:cs typeface="Segoe UI" panose="020B0502040204020203" pitchFamily="34" charset="0"/>
                <a:sym typeface="Inter-Regular"/>
              </a:rPr>
              <a:t>Financial preparedness:</a:t>
            </a:r>
          </a:p>
          <a:p>
            <a:pPr algn="ctr"/>
            <a:r>
              <a:rPr lang="en-US" sz="4800" b="1" dirty="0">
                <a:ea typeface="Inter-Regular"/>
                <a:cs typeface="Segoe UI" panose="020B0502040204020203" pitchFamily="34" charset="0"/>
                <a:sym typeface="Inter-Regular"/>
              </a:rPr>
              <a:t>Exposing the gap</a:t>
            </a:r>
          </a:p>
        </p:txBody>
      </p:sp>
      <p:cxnSp>
        <p:nvCxnSpPr>
          <p:cNvPr id="26" name="Straight Connector 25">
            <a:extLst>
              <a:ext uri="{FF2B5EF4-FFF2-40B4-BE49-F238E27FC236}">
                <a16:creationId xmlns:a16="http://schemas.microsoft.com/office/drawing/2014/main" id="{DEEFAE4E-BCBC-BE9B-AACE-4AFD1E6002C9}"/>
              </a:ext>
            </a:extLst>
          </p:cNvPr>
          <p:cNvCxnSpPr/>
          <p:nvPr/>
        </p:nvCxnSpPr>
        <p:spPr>
          <a:xfrm>
            <a:off x="5102433" y="-43545"/>
            <a:ext cx="0" cy="7040880"/>
          </a:xfrm>
          <a:prstGeom prst="line">
            <a:avLst/>
          </a:prstGeom>
          <a:ln w="57150">
            <a:solidFill>
              <a:srgbClr val="003D6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verSlideFooterText1">
            <a:extLst>
              <a:ext uri="{FF2B5EF4-FFF2-40B4-BE49-F238E27FC236}">
                <a16:creationId xmlns:a16="http://schemas.microsoft.com/office/drawing/2014/main" id="{048B7119-AF54-3073-A400-16674970F91F}"/>
              </a:ext>
            </a:extLst>
          </p:cNvPr>
          <p:cNvSpPr/>
          <p:nvPr/>
        </p:nvSpPr>
        <p:spPr>
          <a:xfrm>
            <a:off x="11444408" y="-369127"/>
            <a:ext cx="1340259" cy="1177296"/>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4" name="!!CoverSlideFooterText">
            <a:extLst>
              <a:ext uri="{FF2B5EF4-FFF2-40B4-BE49-F238E27FC236}">
                <a16:creationId xmlns:a16="http://schemas.microsoft.com/office/drawing/2014/main" id="{CC231D83-19A3-CD89-2236-1FCEFFD13D48}"/>
              </a:ext>
            </a:extLst>
          </p:cNvPr>
          <p:cNvSpPr/>
          <p:nvPr/>
        </p:nvSpPr>
        <p:spPr>
          <a:xfrm>
            <a:off x="11091512" y="-97570"/>
            <a:ext cx="1298076" cy="1266899"/>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5" name="TextBox 4">
            <a:extLst>
              <a:ext uri="{FF2B5EF4-FFF2-40B4-BE49-F238E27FC236}">
                <a16:creationId xmlns:a16="http://schemas.microsoft.com/office/drawing/2014/main" id="{93F6CCD2-D775-D9D1-05DD-14DC0E1F6697}"/>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7" name="TextBox 6">
            <a:extLst>
              <a:ext uri="{FF2B5EF4-FFF2-40B4-BE49-F238E27FC236}">
                <a16:creationId xmlns:a16="http://schemas.microsoft.com/office/drawing/2014/main" id="{BAFECF55-F29D-381B-9577-8D26659459C9}"/>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10</a:t>
            </a:fld>
            <a:r>
              <a:rPr lang="en-US" sz="1100" dirty="0"/>
              <a:t> of 27</a:t>
            </a:r>
          </a:p>
        </p:txBody>
      </p:sp>
      <p:grpSp>
        <p:nvGrpSpPr>
          <p:cNvPr id="2" name="Group 1">
            <a:extLst>
              <a:ext uri="{FF2B5EF4-FFF2-40B4-BE49-F238E27FC236}">
                <a16:creationId xmlns:a16="http://schemas.microsoft.com/office/drawing/2014/main" id="{C4EB5B41-3644-73A8-6399-EFDF8EABF13A}"/>
              </a:ext>
            </a:extLst>
          </p:cNvPr>
          <p:cNvGrpSpPr/>
          <p:nvPr/>
        </p:nvGrpSpPr>
        <p:grpSpPr>
          <a:xfrm>
            <a:off x="628833" y="724510"/>
            <a:ext cx="757779" cy="160020"/>
            <a:chOff x="304800" y="914736"/>
            <a:chExt cx="757779" cy="160020"/>
          </a:xfrm>
        </p:grpSpPr>
        <p:sp>
          <p:nvSpPr>
            <p:cNvPr id="6" name="Oval 5">
              <a:extLst>
                <a:ext uri="{FF2B5EF4-FFF2-40B4-BE49-F238E27FC236}">
                  <a16:creationId xmlns:a16="http://schemas.microsoft.com/office/drawing/2014/main" id="{B9B10F91-BB35-AAC8-5260-FB38D0DF2905}"/>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EEED9E-6F2E-7313-B74D-6146A25EA616}"/>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6AF9761-BF21-FB1D-F8C4-47561456D293}"/>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75A7EB3-AD74-4C59-6F83-D317C9E50F14}"/>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208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
            <a:extLst>
              <a:ext uri="{FF2B5EF4-FFF2-40B4-BE49-F238E27FC236}">
                <a16:creationId xmlns:a16="http://schemas.microsoft.com/office/drawing/2014/main" id="{287ACB7D-C3E3-418A-08E0-1FF13504723B}"/>
              </a:ext>
            </a:extLst>
          </p:cNvPr>
          <p:cNvSpPr/>
          <p:nvPr/>
        </p:nvSpPr>
        <p:spPr>
          <a:xfrm>
            <a:off x="11131204" y="-747711"/>
            <a:ext cx="1683187" cy="1642760"/>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6" name="TextBox 15">
            <a:extLst>
              <a:ext uri="{FF2B5EF4-FFF2-40B4-BE49-F238E27FC236}">
                <a16:creationId xmlns:a16="http://schemas.microsoft.com/office/drawing/2014/main" id="{1BD22C86-27AC-7DD4-1599-71282DCBCDDB}"/>
              </a:ext>
            </a:extLst>
          </p:cNvPr>
          <p:cNvSpPr txBox="1"/>
          <p:nvPr/>
        </p:nvSpPr>
        <p:spPr>
          <a:xfrm>
            <a:off x="335030" y="994918"/>
            <a:ext cx="11851526" cy="707886"/>
          </a:xfrm>
          <a:prstGeom prst="rect">
            <a:avLst/>
          </a:prstGeom>
          <a:noFill/>
        </p:spPr>
        <p:txBody>
          <a:bodyPr wrap="square">
            <a:spAutoFit/>
          </a:bodyPr>
          <a:lstStyle/>
          <a:p>
            <a:r>
              <a:rPr lang="en-US" sz="4000" b="1" dirty="0">
                <a:effectLst/>
                <a:latin typeface="Calibri" panose="020F0502020204030204" pitchFamily="34" charset="0"/>
                <a:ea typeface="Calibri" panose="020F0502020204030204" pitchFamily="34" charset="0"/>
                <a:cs typeface="Calibri" panose="020F0502020204030204" pitchFamily="34" charset="0"/>
              </a:rPr>
              <a:t>Women across all ages share similar retirement goals</a:t>
            </a:r>
            <a:endParaRPr lang="en-US" sz="4000" b="1" dirty="0"/>
          </a:p>
        </p:txBody>
      </p:sp>
      <p:graphicFrame>
        <p:nvGraphicFramePr>
          <p:cNvPr id="22" name="Chart 21">
            <a:extLst>
              <a:ext uri="{FF2B5EF4-FFF2-40B4-BE49-F238E27FC236}">
                <a16:creationId xmlns:a16="http://schemas.microsoft.com/office/drawing/2014/main" id="{AABCC43D-7BDF-AA71-5843-A91C6CAD34D3}"/>
              </a:ext>
            </a:extLst>
          </p:cNvPr>
          <p:cNvGraphicFramePr/>
          <p:nvPr>
            <p:extLst>
              <p:ext uri="{D42A27DB-BD31-4B8C-83A1-F6EECF244321}">
                <p14:modId xmlns:p14="http://schemas.microsoft.com/office/powerpoint/2010/main" val="635018050"/>
              </p:ext>
            </p:extLst>
          </p:nvPr>
        </p:nvGraphicFramePr>
        <p:xfrm>
          <a:off x="1010654" y="1943043"/>
          <a:ext cx="10447810" cy="343963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Rounded Corners 24">
            <a:extLst>
              <a:ext uri="{FF2B5EF4-FFF2-40B4-BE49-F238E27FC236}">
                <a16:creationId xmlns:a16="http://schemas.microsoft.com/office/drawing/2014/main" id="{DDA1AEE5-6498-2BC2-52E3-C5576A9A6293}"/>
              </a:ext>
            </a:extLst>
          </p:cNvPr>
          <p:cNvSpPr/>
          <p:nvPr/>
        </p:nvSpPr>
        <p:spPr>
          <a:xfrm>
            <a:off x="1010653" y="1859755"/>
            <a:ext cx="10447811" cy="3570404"/>
          </a:xfrm>
          <a:prstGeom prst="roundRect">
            <a:avLst/>
          </a:prstGeom>
          <a:noFill/>
          <a:ln w="38100">
            <a:solidFill>
              <a:srgbClr val="008DC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verSlideFooterText">
            <a:extLst>
              <a:ext uri="{FF2B5EF4-FFF2-40B4-BE49-F238E27FC236}">
                <a16:creationId xmlns:a16="http://schemas.microsoft.com/office/drawing/2014/main" id="{EA32361E-DF68-2EF5-73A1-4DD4271D1F99}"/>
              </a:ext>
            </a:extLst>
          </p:cNvPr>
          <p:cNvSpPr/>
          <p:nvPr/>
        </p:nvSpPr>
        <p:spPr>
          <a:xfrm>
            <a:off x="11525749" y="-730563"/>
            <a:ext cx="1021208" cy="1266899"/>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5" name="Block Arc 4">
            <a:extLst>
              <a:ext uri="{FF2B5EF4-FFF2-40B4-BE49-F238E27FC236}">
                <a16:creationId xmlns:a16="http://schemas.microsoft.com/office/drawing/2014/main" id="{B3DF2CCD-4CC0-60F4-D993-D3E59EF9954A}"/>
              </a:ext>
            </a:extLst>
          </p:cNvPr>
          <p:cNvSpPr/>
          <p:nvPr/>
        </p:nvSpPr>
        <p:spPr>
          <a:xfrm rot="10570824">
            <a:off x="-307918" y="6253639"/>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9D7C0247-D575-BDD3-0772-423E92BEC745}"/>
              </a:ext>
            </a:extLst>
          </p:cNvPr>
          <p:cNvSpPr txBox="1"/>
          <p:nvPr/>
        </p:nvSpPr>
        <p:spPr>
          <a:xfrm>
            <a:off x="80158" y="5601657"/>
            <a:ext cx="12192000" cy="595932"/>
          </a:xfrm>
          <a:prstGeom prst="rect">
            <a:avLst/>
          </a:prstGeom>
          <a:noFill/>
        </p:spPr>
        <p:txBody>
          <a:bodyPr wrap="square">
            <a:spAutoFit/>
          </a:bodyPr>
          <a:lstStyle/>
          <a:p>
            <a:pPr marL="0" marR="0" algn="ctr">
              <a:lnSpc>
                <a:spcPct val="107000"/>
              </a:lnSpc>
              <a:spcBef>
                <a:spcPts val="0"/>
              </a:spcBef>
              <a:spcAft>
                <a:spcPts val="800"/>
              </a:spcAft>
            </a:pPr>
            <a:r>
              <a:rPr lang="en-US" sz="3200" b="1" dirty="0">
                <a:solidFill>
                  <a:srgbClr val="003D69"/>
                </a:solidFill>
                <a:effectLst/>
                <a:latin typeface="Calibri" panose="020F0502020204030204" pitchFamily="34" charset="0"/>
                <a:ea typeface="Calibri" panose="020F0502020204030204" pitchFamily="34" charset="0"/>
                <a:cs typeface="Calibri" panose="020F0502020204030204" pitchFamily="34" charset="0"/>
              </a:rPr>
              <a:t>Respondents were asked to list their top 3 retirement goals.</a:t>
            </a:r>
            <a:endParaRPr lang="en-US" sz="3200" b="1" dirty="0">
              <a:solidFill>
                <a:srgbClr val="003D6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3373793-12AE-84D1-C6BE-DDD01CFCACEC}"/>
              </a:ext>
            </a:extLst>
          </p:cNvPr>
          <p:cNvSpPr txBox="1"/>
          <p:nvPr/>
        </p:nvSpPr>
        <p:spPr>
          <a:xfrm>
            <a:off x="656959" y="6609284"/>
            <a:ext cx="6371924" cy="265457"/>
          </a:xfrm>
          <a:prstGeom prst="rect">
            <a:avLst/>
          </a:prstGeom>
          <a:noFill/>
        </p:spPr>
        <p:txBody>
          <a:bodyPr wrap="square">
            <a:spAutoFit/>
          </a:bodyPr>
          <a:lstStyle/>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7770A73D-905D-1170-266D-23DC12CA8419}"/>
              </a:ext>
            </a:extLst>
          </p:cNvPr>
          <p:cNvGrpSpPr/>
          <p:nvPr/>
        </p:nvGrpSpPr>
        <p:grpSpPr>
          <a:xfrm rot="10267175">
            <a:off x="11246411" y="6088704"/>
            <a:ext cx="1829720" cy="1829720"/>
            <a:chOff x="-416879" y="-567355"/>
            <a:chExt cx="1829720" cy="1829720"/>
          </a:xfrm>
        </p:grpSpPr>
        <p:sp>
          <p:nvSpPr>
            <p:cNvPr id="8" name="Block Arc 7">
              <a:extLst>
                <a:ext uri="{FF2B5EF4-FFF2-40B4-BE49-F238E27FC236}">
                  <a16:creationId xmlns:a16="http://schemas.microsoft.com/office/drawing/2014/main" id="{27BCC902-5EEC-2C91-8C7E-8E5AC365DB57}"/>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lock Arc 14">
              <a:extLst>
                <a:ext uri="{FF2B5EF4-FFF2-40B4-BE49-F238E27FC236}">
                  <a16:creationId xmlns:a16="http://schemas.microsoft.com/office/drawing/2014/main" id="{F9CFCB39-783D-5F08-EEE7-578A38FB4BF0}"/>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1F05E4CB-2655-A275-A2AE-872C1CBC5FCB}"/>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11</a:t>
            </a:fld>
            <a:r>
              <a:rPr lang="en-US" sz="1100" dirty="0"/>
              <a:t> of 27</a:t>
            </a:r>
          </a:p>
        </p:txBody>
      </p:sp>
      <p:grpSp>
        <p:nvGrpSpPr>
          <p:cNvPr id="3" name="Group 2">
            <a:extLst>
              <a:ext uri="{FF2B5EF4-FFF2-40B4-BE49-F238E27FC236}">
                <a16:creationId xmlns:a16="http://schemas.microsoft.com/office/drawing/2014/main" id="{7498E25F-2230-1256-CCFD-4FA3EA0D9DCE}"/>
              </a:ext>
            </a:extLst>
          </p:cNvPr>
          <p:cNvGrpSpPr/>
          <p:nvPr/>
        </p:nvGrpSpPr>
        <p:grpSpPr>
          <a:xfrm>
            <a:off x="476433" y="572110"/>
            <a:ext cx="757779" cy="160020"/>
            <a:chOff x="304800" y="914736"/>
            <a:chExt cx="757779" cy="160020"/>
          </a:xfrm>
        </p:grpSpPr>
        <p:sp>
          <p:nvSpPr>
            <p:cNvPr id="6" name="Oval 5">
              <a:extLst>
                <a:ext uri="{FF2B5EF4-FFF2-40B4-BE49-F238E27FC236}">
                  <a16:creationId xmlns:a16="http://schemas.microsoft.com/office/drawing/2014/main" id="{78C2A735-FDF4-8F7A-5770-B0202F3FEC7F}"/>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1C439C-1F0E-CE8C-1687-6D1A9E633CB0}"/>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2DF1B26-1347-EACD-98E3-F8503B6B7C84}"/>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B4C3B8-C5D3-B6F5-BDE1-EB4DEB514AE7}"/>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54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sitting on a ledge&#10;&#10;Description automatically generated">
            <a:extLst>
              <a:ext uri="{FF2B5EF4-FFF2-40B4-BE49-F238E27FC236}">
                <a16:creationId xmlns:a16="http://schemas.microsoft.com/office/drawing/2014/main" id="{647C072B-340F-A26F-430E-9360DCDF5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 t="321" b="42847"/>
          <a:stretch/>
        </p:blipFill>
        <p:spPr>
          <a:xfrm>
            <a:off x="1066848" y="1833681"/>
            <a:ext cx="10035081" cy="4148506"/>
          </a:xfrm>
          <a:prstGeom prst="roundRect">
            <a:avLst>
              <a:gd name="adj" fmla="val 16667"/>
            </a:avLst>
          </a:prstGeom>
          <a:ln w="57150">
            <a:solidFill>
              <a:srgbClr val="003D69"/>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8B38F25-B6E5-D132-B3CC-BD7DEA67671B}"/>
              </a:ext>
            </a:extLst>
          </p:cNvPr>
          <p:cNvSpPr txBox="1"/>
          <p:nvPr/>
        </p:nvSpPr>
        <p:spPr>
          <a:xfrm>
            <a:off x="0" y="94537"/>
            <a:ext cx="12192000" cy="1380378"/>
          </a:xfrm>
          <a:prstGeom prst="rect">
            <a:avLst/>
          </a:prstGeom>
          <a:noFill/>
        </p:spPr>
        <p:txBody>
          <a:bodyPr wrap="square">
            <a:spAutoFit/>
          </a:bodyPr>
          <a:lstStyle/>
          <a:p>
            <a:pPr marL="347663"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But when it comes to retirement planning and preparedness, women are falling behind. </a:t>
            </a:r>
          </a:p>
        </p:txBody>
      </p:sp>
      <p:sp>
        <p:nvSpPr>
          <p:cNvPr id="15" name="TextBox 14">
            <a:extLst>
              <a:ext uri="{FF2B5EF4-FFF2-40B4-BE49-F238E27FC236}">
                <a16:creationId xmlns:a16="http://schemas.microsoft.com/office/drawing/2014/main" id="{9A4BFB74-D8D2-23E2-90C3-071C30898D02}"/>
              </a:ext>
            </a:extLst>
          </p:cNvPr>
          <p:cNvSpPr txBox="1"/>
          <p:nvPr/>
        </p:nvSpPr>
        <p:spPr>
          <a:xfrm>
            <a:off x="813816" y="6592543"/>
            <a:ext cx="6240544" cy="265457"/>
          </a:xfrm>
          <a:prstGeom prst="rect">
            <a:avLst/>
          </a:prstGeom>
          <a:noFill/>
        </p:spPr>
        <p:txBody>
          <a:bodyPr wrap="square">
            <a:spAutoFit/>
          </a:bodyPr>
          <a:lstStyle/>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CoverSlideFooterText">
            <a:extLst>
              <a:ext uri="{FF2B5EF4-FFF2-40B4-BE49-F238E27FC236}">
                <a16:creationId xmlns:a16="http://schemas.microsoft.com/office/drawing/2014/main" id="{C6A66560-E9D0-213C-E5D0-6CB8502D76B6}"/>
              </a:ext>
            </a:extLst>
          </p:cNvPr>
          <p:cNvSpPr/>
          <p:nvPr/>
        </p:nvSpPr>
        <p:spPr>
          <a:xfrm>
            <a:off x="-1172684" y="3718593"/>
            <a:ext cx="1683187" cy="1642760"/>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grpSp>
        <p:nvGrpSpPr>
          <p:cNvPr id="27" name="Group 26">
            <a:extLst>
              <a:ext uri="{FF2B5EF4-FFF2-40B4-BE49-F238E27FC236}">
                <a16:creationId xmlns:a16="http://schemas.microsoft.com/office/drawing/2014/main" id="{34529264-D199-562F-8582-3498250FC7E2}"/>
              </a:ext>
            </a:extLst>
          </p:cNvPr>
          <p:cNvGrpSpPr/>
          <p:nvPr/>
        </p:nvGrpSpPr>
        <p:grpSpPr>
          <a:xfrm rot="8404202">
            <a:off x="11541087" y="1619718"/>
            <a:ext cx="1829720" cy="1829720"/>
            <a:chOff x="-416879" y="-567355"/>
            <a:chExt cx="1829720" cy="1829720"/>
          </a:xfrm>
        </p:grpSpPr>
        <p:sp>
          <p:nvSpPr>
            <p:cNvPr id="28" name="Block Arc 27">
              <a:extLst>
                <a:ext uri="{FF2B5EF4-FFF2-40B4-BE49-F238E27FC236}">
                  <a16:creationId xmlns:a16="http://schemas.microsoft.com/office/drawing/2014/main" id="{7BD516A0-95A6-C47D-798B-DDAA97554129}"/>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rgbClr val="008DCA"/>
                </a:gs>
                <a:gs pos="1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a:extLst>
                <a:ext uri="{FF2B5EF4-FFF2-40B4-BE49-F238E27FC236}">
                  <a16:creationId xmlns:a16="http://schemas.microsoft.com/office/drawing/2014/main" id="{DD808BB4-9D32-CF96-1218-EAF016E392C9}"/>
                </a:ext>
              </a:extLst>
            </p:cNvPr>
            <p:cNvSpPr/>
            <p:nvPr/>
          </p:nvSpPr>
          <p:spPr>
            <a:xfrm rot="16488562">
              <a:off x="-237431" y="-368767"/>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CoverSlideFooterText">
            <a:extLst>
              <a:ext uri="{FF2B5EF4-FFF2-40B4-BE49-F238E27FC236}">
                <a16:creationId xmlns:a16="http://schemas.microsoft.com/office/drawing/2014/main" id="{08614B34-558D-79D3-EC56-723BD2A046F0}"/>
              </a:ext>
            </a:extLst>
          </p:cNvPr>
          <p:cNvSpPr/>
          <p:nvPr/>
        </p:nvSpPr>
        <p:spPr>
          <a:xfrm>
            <a:off x="-980129" y="3906523"/>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9" name="TextBox 8">
            <a:extLst>
              <a:ext uri="{FF2B5EF4-FFF2-40B4-BE49-F238E27FC236}">
                <a16:creationId xmlns:a16="http://schemas.microsoft.com/office/drawing/2014/main" id="{B02E5BB6-2E53-A312-506F-FC07E692CA77}"/>
              </a:ext>
            </a:extLst>
          </p:cNvPr>
          <p:cNvSpPr txBox="1"/>
          <p:nvPr/>
        </p:nvSpPr>
        <p:spPr>
          <a:xfrm>
            <a:off x="2529071" y="2203881"/>
            <a:ext cx="7286262" cy="1569660"/>
          </a:xfrm>
          <a:prstGeom prst="rect">
            <a:avLst/>
          </a:prstGeom>
          <a:noFill/>
        </p:spPr>
        <p:txBody>
          <a:bodyPr wrap="square">
            <a:spAutoFit/>
          </a:bodyPr>
          <a:lstStyle/>
          <a:p>
            <a:pPr algn="ctr"/>
            <a:r>
              <a:rPr lang="en-US" sz="3200" dirty="0">
                <a:solidFill>
                  <a:srgbClr val="003D69"/>
                </a:solidFill>
              </a:rPr>
              <a:t>A </a:t>
            </a:r>
            <a:r>
              <a:rPr lang="en-US" sz="3200" b="1" dirty="0">
                <a:solidFill>
                  <a:srgbClr val="003D69"/>
                </a:solidFill>
              </a:rPr>
              <a:t>6-10 point </a:t>
            </a:r>
            <a:r>
              <a:rPr lang="en-US" sz="3200" dirty="0">
                <a:solidFill>
                  <a:srgbClr val="003D69"/>
                </a:solidFill>
              </a:rPr>
              <a:t>gap exists between female and male consumers when it comes to retirement funds and pensions.</a:t>
            </a:r>
          </a:p>
        </p:txBody>
      </p:sp>
      <p:sp>
        <p:nvSpPr>
          <p:cNvPr id="14" name="TextBox 13">
            <a:extLst>
              <a:ext uri="{FF2B5EF4-FFF2-40B4-BE49-F238E27FC236}">
                <a16:creationId xmlns:a16="http://schemas.microsoft.com/office/drawing/2014/main" id="{8EEF78A6-2E5E-AEF1-B3A0-D6A0F53757E3}"/>
              </a:ext>
            </a:extLst>
          </p:cNvPr>
          <p:cNvSpPr txBox="1"/>
          <p:nvPr/>
        </p:nvSpPr>
        <p:spPr>
          <a:xfrm>
            <a:off x="2441257" y="3727929"/>
            <a:ext cx="7286262" cy="1692771"/>
          </a:xfrm>
          <a:prstGeom prst="rect">
            <a:avLst/>
          </a:prstGeom>
          <a:noFill/>
        </p:spPr>
        <p:txBody>
          <a:bodyPr wrap="square">
            <a:spAutoFit/>
          </a:bodyPr>
          <a:lstStyle/>
          <a:p>
            <a:pPr algn="ctr"/>
            <a:r>
              <a:rPr lang="en-US" sz="4400" b="1" dirty="0">
                <a:solidFill>
                  <a:srgbClr val="003D69"/>
                </a:solidFill>
              </a:rPr>
              <a:t>+</a:t>
            </a:r>
          </a:p>
          <a:p>
            <a:pPr algn="ctr"/>
            <a:r>
              <a:rPr lang="en-US" sz="2000" dirty="0">
                <a:solidFill>
                  <a:srgbClr val="003D69"/>
                </a:solidFill>
              </a:rPr>
              <a:t>An </a:t>
            </a:r>
            <a:r>
              <a:rPr lang="en-US" sz="2000" b="1" dirty="0">
                <a:solidFill>
                  <a:srgbClr val="003D69"/>
                </a:solidFill>
              </a:rPr>
              <a:t>8-point gap </a:t>
            </a:r>
            <a:r>
              <a:rPr lang="en-US" sz="2000" dirty="0">
                <a:solidFill>
                  <a:srgbClr val="003D69"/>
                </a:solidFill>
              </a:rPr>
              <a:t>in annuities</a:t>
            </a:r>
          </a:p>
          <a:p>
            <a:pPr algn="ctr"/>
            <a:r>
              <a:rPr lang="en-US" sz="2000" dirty="0">
                <a:solidFill>
                  <a:srgbClr val="003D69"/>
                </a:solidFill>
              </a:rPr>
              <a:t>A </a:t>
            </a:r>
            <a:r>
              <a:rPr lang="en-US" sz="2000" b="1" dirty="0">
                <a:solidFill>
                  <a:srgbClr val="003D69"/>
                </a:solidFill>
              </a:rPr>
              <a:t>5-point gap </a:t>
            </a:r>
            <a:r>
              <a:rPr lang="en-US" sz="2000" dirty="0">
                <a:solidFill>
                  <a:srgbClr val="003D69"/>
                </a:solidFill>
              </a:rPr>
              <a:t>in life insurance</a:t>
            </a:r>
          </a:p>
          <a:p>
            <a:pPr algn="ctr"/>
            <a:r>
              <a:rPr lang="en-US" sz="2000" dirty="0">
                <a:solidFill>
                  <a:srgbClr val="003D69"/>
                </a:solidFill>
              </a:rPr>
              <a:t>A </a:t>
            </a:r>
            <a:r>
              <a:rPr lang="en-US" sz="2000" b="1" dirty="0">
                <a:solidFill>
                  <a:srgbClr val="003D69"/>
                </a:solidFill>
              </a:rPr>
              <a:t>15-point gap </a:t>
            </a:r>
            <a:r>
              <a:rPr lang="en-US" sz="2000" dirty="0">
                <a:solidFill>
                  <a:srgbClr val="003D69"/>
                </a:solidFill>
              </a:rPr>
              <a:t>in total investments</a:t>
            </a:r>
          </a:p>
        </p:txBody>
      </p:sp>
      <p:sp>
        <p:nvSpPr>
          <p:cNvPr id="2" name="!!CoverSlideFooterText">
            <a:extLst>
              <a:ext uri="{FF2B5EF4-FFF2-40B4-BE49-F238E27FC236}">
                <a16:creationId xmlns:a16="http://schemas.microsoft.com/office/drawing/2014/main" id="{A99176FE-C451-5AD2-C8CC-0B99C3E89332}"/>
              </a:ext>
            </a:extLst>
          </p:cNvPr>
          <p:cNvSpPr/>
          <p:nvPr/>
        </p:nvSpPr>
        <p:spPr>
          <a:xfrm rot="5400000">
            <a:off x="11152792" y="6036620"/>
            <a:ext cx="1683187" cy="1642760"/>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3" name="!!CoverSlideFooterText">
            <a:extLst>
              <a:ext uri="{FF2B5EF4-FFF2-40B4-BE49-F238E27FC236}">
                <a16:creationId xmlns:a16="http://schemas.microsoft.com/office/drawing/2014/main" id="{9965DEF4-88C4-8B55-41BD-AA17FF51A6C6}"/>
              </a:ext>
            </a:extLst>
          </p:cNvPr>
          <p:cNvSpPr/>
          <p:nvPr/>
        </p:nvSpPr>
        <p:spPr>
          <a:xfrm rot="5400000">
            <a:off x="11465041" y="6053768"/>
            <a:ext cx="1021208"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4" name="TextBox 3">
            <a:extLst>
              <a:ext uri="{FF2B5EF4-FFF2-40B4-BE49-F238E27FC236}">
                <a16:creationId xmlns:a16="http://schemas.microsoft.com/office/drawing/2014/main" id="{248D972B-0496-3438-E84E-88A6A583538B}"/>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12</a:t>
            </a:fld>
            <a:r>
              <a:rPr lang="en-US" sz="1100" dirty="0"/>
              <a:t> of 27</a:t>
            </a:r>
          </a:p>
        </p:txBody>
      </p:sp>
    </p:spTree>
    <p:extLst>
      <p:ext uri="{BB962C8B-B14F-4D97-AF65-F5344CB8AC3E}">
        <p14:creationId xmlns:p14="http://schemas.microsoft.com/office/powerpoint/2010/main" val="412313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2">
            <a:extLst>
              <a:ext uri="{FF2B5EF4-FFF2-40B4-BE49-F238E27FC236}">
                <a16:creationId xmlns:a16="http://schemas.microsoft.com/office/drawing/2014/main" id="{E4C3433B-C04C-4BFF-FA9D-7BFEF3874786}"/>
              </a:ext>
            </a:extLst>
          </p:cNvPr>
          <p:cNvSpPr/>
          <p:nvPr/>
        </p:nvSpPr>
        <p:spPr>
          <a:xfrm>
            <a:off x="7909367"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34">
            <a:extLst>
              <a:ext uri="{FF2B5EF4-FFF2-40B4-BE49-F238E27FC236}">
                <a16:creationId xmlns:a16="http://schemas.microsoft.com/office/drawing/2014/main" id="{A69FDF59-7E82-805D-533E-462A1FAE3339}"/>
              </a:ext>
            </a:extLst>
          </p:cNvPr>
          <p:cNvPicPr>
            <a:picLocks noChangeAspect="1"/>
          </p:cNvPicPr>
          <p:nvPr/>
        </p:nvPicPr>
        <p:blipFill rotWithShape="1">
          <a:blip r:embed="rId3" cstate="print">
            <a:duotone>
              <a:prstClr val="black"/>
              <a:srgbClr val="008DCA">
                <a:tint val="45000"/>
                <a:satMod val="400000"/>
              </a:srgbClr>
            </a:duotone>
            <a:extLst>
              <a:ext uri="{28A0092B-C50C-407E-A947-70E740481C1C}">
                <a14:useLocalDpi xmlns:a14="http://schemas.microsoft.com/office/drawing/2010/main" val="0"/>
              </a:ext>
            </a:extLst>
          </a:blip>
          <a:srcRect l="30419" t="13466" r="17126" b="-173"/>
          <a:stretch/>
        </p:blipFill>
        <p:spPr>
          <a:xfrm flipH="1">
            <a:off x="7423348" y="1438358"/>
            <a:ext cx="3885882" cy="4282122"/>
          </a:xfrm>
          <a:prstGeom prst="roundRect">
            <a:avLst>
              <a:gd name="adj" fmla="val 4509"/>
            </a:avLst>
          </a:prstGeom>
          <a:effectLst>
            <a:outerShdw blurRad="63500" sx="102000" sy="102000" algn="ctr" rotWithShape="0">
              <a:prstClr val="black">
                <a:alpha val="40000"/>
              </a:prstClr>
            </a:outerShdw>
          </a:effectLst>
        </p:spPr>
      </p:pic>
      <p:grpSp>
        <p:nvGrpSpPr>
          <p:cNvPr id="26" name="Group 25">
            <a:extLst>
              <a:ext uri="{FF2B5EF4-FFF2-40B4-BE49-F238E27FC236}">
                <a16:creationId xmlns:a16="http://schemas.microsoft.com/office/drawing/2014/main" id="{B7BD8200-4182-5395-0870-0025786EB5F8}"/>
              </a:ext>
            </a:extLst>
          </p:cNvPr>
          <p:cNvGrpSpPr/>
          <p:nvPr/>
        </p:nvGrpSpPr>
        <p:grpSpPr>
          <a:xfrm>
            <a:off x="-502604" y="-605455"/>
            <a:ext cx="1829720" cy="1829720"/>
            <a:chOff x="-416879" y="-567355"/>
            <a:chExt cx="1829720" cy="1829720"/>
          </a:xfrm>
        </p:grpSpPr>
        <p:sp>
          <p:nvSpPr>
            <p:cNvPr id="19" name="Block Arc 18">
              <a:extLst>
                <a:ext uri="{FF2B5EF4-FFF2-40B4-BE49-F238E27FC236}">
                  <a16:creationId xmlns:a16="http://schemas.microsoft.com/office/drawing/2014/main" id="{01ED4F0C-C1EB-2432-512E-B928418EFC9B}"/>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DA95AA4C-FDBC-6D09-DE04-C29DC122EBE6}"/>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a:extLst>
                <a:ext uri="{FF2B5EF4-FFF2-40B4-BE49-F238E27FC236}">
                  <a16:creationId xmlns:a16="http://schemas.microsoft.com/office/drawing/2014/main" id="{1FD15E03-601C-E4EF-D0E7-24CD1E2E2861}"/>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835B76E4-9B46-FE29-0E70-93C83C497D77}"/>
              </a:ext>
            </a:extLst>
          </p:cNvPr>
          <p:cNvSpPr txBox="1"/>
          <p:nvPr/>
        </p:nvSpPr>
        <p:spPr>
          <a:xfrm>
            <a:off x="10460050" y="6596390"/>
            <a:ext cx="849180" cy="261610"/>
          </a:xfrm>
          <a:prstGeom prst="rect">
            <a:avLst/>
          </a:prstGeom>
          <a:noFill/>
        </p:spPr>
        <p:txBody>
          <a:bodyPr wrap="square" rtlCol="0">
            <a:spAutoFit/>
          </a:bodyPr>
          <a:lstStyle/>
          <a:p>
            <a:r>
              <a:rPr lang="en-US" sz="1100" dirty="0">
                <a:solidFill>
                  <a:schemeClr val="bg2"/>
                </a:solidFill>
              </a:rPr>
              <a:t>REV 4-26</a:t>
            </a:r>
          </a:p>
        </p:txBody>
      </p:sp>
      <p:sp>
        <p:nvSpPr>
          <p:cNvPr id="25" name="TextBox 24">
            <a:extLst>
              <a:ext uri="{FF2B5EF4-FFF2-40B4-BE49-F238E27FC236}">
                <a16:creationId xmlns:a16="http://schemas.microsoft.com/office/drawing/2014/main" id="{68E208F7-DC22-CD52-EA81-7E2AF47320C4}"/>
              </a:ext>
            </a:extLst>
          </p:cNvPr>
          <p:cNvSpPr txBox="1"/>
          <p:nvPr/>
        </p:nvSpPr>
        <p:spPr>
          <a:xfrm>
            <a:off x="758008" y="1499523"/>
            <a:ext cx="5462488" cy="3939540"/>
          </a:xfrm>
          <a:prstGeom prst="rect">
            <a:avLst/>
          </a:prstGeom>
          <a:noFill/>
          <a:ln w="57150">
            <a:noFill/>
          </a:ln>
          <a:effectLst/>
        </p:spPr>
        <p:txBody>
          <a:bodyPr wrap="square" rtlCol="0">
            <a:spAutoFit/>
          </a:bodyPr>
          <a:lstStyle/>
          <a:p>
            <a:pPr algn="ctr"/>
            <a:r>
              <a:rPr lang="en-US" sz="3600" b="1" dirty="0">
                <a:solidFill>
                  <a:srgbClr val="00604B"/>
                </a:solidFill>
              </a:rPr>
              <a:t> </a:t>
            </a:r>
            <a:r>
              <a:rPr lang="en-US" sz="13800" b="1" dirty="0">
                <a:solidFill>
                  <a:srgbClr val="003D69"/>
                </a:solidFill>
              </a:rPr>
              <a:t>43% </a:t>
            </a:r>
          </a:p>
          <a:p>
            <a:pPr algn="ctr"/>
            <a:r>
              <a:rPr lang="en-US" sz="2800" dirty="0">
                <a:solidFill>
                  <a:srgbClr val="003D69"/>
                </a:solidFill>
                <a:latin typeface="+mj-lt"/>
              </a:rPr>
              <a:t>of female retirees in our study reported having </a:t>
            </a:r>
            <a:r>
              <a:rPr lang="en-US" sz="2800" b="1" dirty="0">
                <a:solidFill>
                  <a:srgbClr val="003D69"/>
                </a:solidFill>
              </a:rPr>
              <a:t>less than $250,000</a:t>
            </a:r>
            <a:r>
              <a:rPr lang="en-US" sz="2800" dirty="0">
                <a:solidFill>
                  <a:srgbClr val="003D69"/>
                </a:solidFill>
              </a:rPr>
              <a:t> </a:t>
            </a:r>
            <a:r>
              <a:rPr lang="en-US" sz="2800" dirty="0">
                <a:solidFill>
                  <a:srgbClr val="003D69"/>
                </a:solidFill>
                <a:latin typeface="+mj-lt"/>
              </a:rPr>
              <a:t>in investments at the time of retirement.</a:t>
            </a:r>
          </a:p>
        </p:txBody>
      </p:sp>
      <p:sp>
        <p:nvSpPr>
          <p:cNvPr id="28" name="TextBox 27">
            <a:extLst>
              <a:ext uri="{FF2B5EF4-FFF2-40B4-BE49-F238E27FC236}">
                <a16:creationId xmlns:a16="http://schemas.microsoft.com/office/drawing/2014/main" id="{92C54EA1-9794-836F-B905-927145F6828C}"/>
              </a:ext>
            </a:extLst>
          </p:cNvPr>
          <p:cNvSpPr txBox="1"/>
          <p:nvPr/>
        </p:nvSpPr>
        <p:spPr>
          <a:xfrm>
            <a:off x="813816" y="6592543"/>
            <a:ext cx="6240544" cy="265457"/>
          </a:xfrm>
          <a:prstGeom prst="rect">
            <a:avLst/>
          </a:prstGeom>
          <a:noFill/>
        </p:spPr>
        <p:txBody>
          <a:bodyPr wrap="square">
            <a:spAutoFit/>
          </a:bodyPr>
          <a:lstStyle/>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EC47FCA-2286-F9A4-5C35-6827ABC5D452}"/>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13</a:t>
            </a:fld>
            <a:r>
              <a:rPr lang="en-US" sz="1100" dirty="0">
                <a:solidFill>
                  <a:schemeClr val="bg1"/>
                </a:solidFill>
              </a:rPr>
              <a:t> of 27</a:t>
            </a:r>
          </a:p>
        </p:txBody>
      </p:sp>
      <p:grpSp>
        <p:nvGrpSpPr>
          <p:cNvPr id="3" name="Group 2">
            <a:extLst>
              <a:ext uri="{FF2B5EF4-FFF2-40B4-BE49-F238E27FC236}">
                <a16:creationId xmlns:a16="http://schemas.microsoft.com/office/drawing/2014/main" id="{923D719F-55E1-0B63-E131-C2FA79CEE286}"/>
              </a:ext>
            </a:extLst>
          </p:cNvPr>
          <p:cNvGrpSpPr/>
          <p:nvPr/>
        </p:nvGrpSpPr>
        <p:grpSpPr>
          <a:xfrm>
            <a:off x="10797098" y="467868"/>
            <a:ext cx="757779" cy="160020"/>
            <a:chOff x="304800" y="914736"/>
            <a:chExt cx="757779" cy="160020"/>
          </a:xfrm>
        </p:grpSpPr>
        <p:sp>
          <p:nvSpPr>
            <p:cNvPr id="11" name="Oval 10">
              <a:extLst>
                <a:ext uri="{FF2B5EF4-FFF2-40B4-BE49-F238E27FC236}">
                  <a16:creationId xmlns:a16="http://schemas.microsoft.com/office/drawing/2014/main" id="{D758A3B2-79E5-BCAC-C37C-2F5AC0AAC183}"/>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1F1F44F-7A8B-DE8A-01F3-C7486A3A1C54}"/>
                </a:ext>
              </a:extLst>
            </p:cNvPr>
            <p:cNvSpPr/>
            <p:nvPr/>
          </p:nvSpPr>
          <p:spPr>
            <a:xfrm>
              <a:off x="504053" y="914736"/>
              <a:ext cx="160020" cy="160020"/>
            </a:xfrm>
            <a:prstGeom prst="ellipse">
              <a:avLst/>
            </a:prstGeom>
            <a:solidFill>
              <a:srgbClr val="6CE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0A9465-8322-0863-FDE1-CC53035D6583}"/>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FF906-AEBE-0DD0-FF8F-CFA6501B1E27}"/>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819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E219B4-20D7-9D65-676F-9CA35BD9DFB4}"/>
              </a:ext>
            </a:extLst>
          </p:cNvPr>
          <p:cNvPicPr>
            <a:picLocks noChangeAspect="1" noChangeArrowheads="1"/>
          </p:cNvPicPr>
          <p:nvPr/>
        </p:nvPicPr>
        <p:blipFill>
          <a:blip r:embed="rId3" cstate="print">
            <a:duotone>
              <a:prstClr val="black"/>
              <a:srgbClr val="008DCA">
                <a:tint val="45000"/>
                <a:satMod val="400000"/>
              </a:srgbClr>
            </a:duotone>
            <a:extLst>
              <a:ext uri="{28A0092B-C50C-407E-A947-70E740481C1C}">
                <a14:useLocalDpi xmlns:a14="http://schemas.microsoft.com/office/drawing/2010/main" val="0"/>
              </a:ext>
            </a:extLst>
          </a:blip>
          <a:srcRect l="25186" r="25186"/>
          <a:stretch/>
        </p:blipFill>
        <p:spPr bwMode="auto">
          <a:xfrm>
            <a:off x="0" y="-6884"/>
            <a:ext cx="5102427" cy="686488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4;p33">
            <a:extLst>
              <a:ext uri="{FF2B5EF4-FFF2-40B4-BE49-F238E27FC236}">
                <a16:creationId xmlns:a16="http://schemas.microsoft.com/office/drawing/2014/main" id="{8E899709-9042-8324-F618-57D73EEEFA54}"/>
              </a:ext>
            </a:extLst>
          </p:cNvPr>
          <p:cNvSpPr txBox="1"/>
          <p:nvPr/>
        </p:nvSpPr>
        <p:spPr>
          <a:xfrm>
            <a:off x="5102432" y="2598942"/>
            <a:ext cx="7089567" cy="1477328"/>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a typeface="Inter-Regular"/>
                <a:cs typeface="Segoe UI" panose="020B0502040204020203" pitchFamily="34" charset="0"/>
                <a:sym typeface="Inter-Regular"/>
              </a:rPr>
              <a:t>Key risks women face in retirement</a:t>
            </a:r>
          </a:p>
        </p:txBody>
      </p:sp>
      <p:cxnSp>
        <p:nvCxnSpPr>
          <p:cNvPr id="26" name="Straight Connector 25">
            <a:extLst>
              <a:ext uri="{FF2B5EF4-FFF2-40B4-BE49-F238E27FC236}">
                <a16:creationId xmlns:a16="http://schemas.microsoft.com/office/drawing/2014/main" id="{DEEFAE4E-BCBC-BE9B-AACE-4AFD1E6002C9}"/>
              </a:ext>
            </a:extLst>
          </p:cNvPr>
          <p:cNvCxnSpPr/>
          <p:nvPr/>
        </p:nvCxnSpPr>
        <p:spPr>
          <a:xfrm>
            <a:off x="5102433" y="-43545"/>
            <a:ext cx="0" cy="7040880"/>
          </a:xfrm>
          <a:prstGeom prst="line">
            <a:avLst/>
          </a:prstGeom>
          <a:ln w="57150">
            <a:solidFill>
              <a:srgbClr val="003D6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verSlideFooterText1">
            <a:extLst>
              <a:ext uri="{FF2B5EF4-FFF2-40B4-BE49-F238E27FC236}">
                <a16:creationId xmlns:a16="http://schemas.microsoft.com/office/drawing/2014/main" id="{048B7119-AF54-3073-A400-16674970F91F}"/>
              </a:ext>
            </a:extLst>
          </p:cNvPr>
          <p:cNvSpPr/>
          <p:nvPr/>
        </p:nvSpPr>
        <p:spPr>
          <a:xfrm>
            <a:off x="11444408" y="-369127"/>
            <a:ext cx="1340259" cy="1177296"/>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4" name="!!CoverSlideFooterText">
            <a:extLst>
              <a:ext uri="{FF2B5EF4-FFF2-40B4-BE49-F238E27FC236}">
                <a16:creationId xmlns:a16="http://schemas.microsoft.com/office/drawing/2014/main" id="{CC231D83-19A3-CD89-2236-1FCEFFD13D48}"/>
              </a:ext>
            </a:extLst>
          </p:cNvPr>
          <p:cNvSpPr/>
          <p:nvPr/>
        </p:nvSpPr>
        <p:spPr>
          <a:xfrm>
            <a:off x="11091512" y="-97570"/>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EF68A34-BDCA-58D2-DD2C-257A1DA68D4C}"/>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5" name="TextBox 4">
            <a:extLst>
              <a:ext uri="{FF2B5EF4-FFF2-40B4-BE49-F238E27FC236}">
                <a16:creationId xmlns:a16="http://schemas.microsoft.com/office/drawing/2014/main" id="{90307F1B-B75E-5CD6-04CB-D5307186CA50}"/>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14</a:t>
            </a:fld>
            <a:r>
              <a:rPr lang="en-US" sz="1100" dirty="0"/>
              <a:t> of 27</a:t>
            </a:r>
          </a:p>
        </p:txBody>
      </p:sp>
      <p:grpSp>
        <p:nvGrpSpPr>
          <p:cNvPr id="6" name="Group 5">
            <a:extLst>
              <a:ext uri="{FF2B5EF4-FFF2-40B4-BE49-F238E27FC236}">
                <a16:creationId xmlns:a16="http://schemas.microsoft.com/office/drawing/2014/main" id="{6FD0329C-F96F-5D73-0C4C-AA3483F64E1D}"/>
              </a:ext>
            </a:extLst>
          </p:cNvPr>
          <p:cNvGrpSpPr/>
          <p:nvPr/>
        </p:nvGrpSpPr>
        <p:grpSpPr>
          <a:xfrm>
            <a:off x="628833" y="724510"/>
            <a:ext cx="757779" cy="160020"/>
            <a:chOff x="304800" y="914736"/>
            <a:chExt cx="757779" cy="160020"/>
          </a:xfrm>
        </p:grpSpPr>
        <p:sp>
          <p:nvSpPr>
            <p:cNvPr id="7" name="Oval 6">
              <a:extLst>
                <a:ext uri="{FF2B5EF4-FFF2-40B4-BE49-F238E27FC236}">
                  <a16:creationId xmlns:a16="http://schemas.microsoft.com/office/drawing/2014/main" id="{0A98BC62-9700-8F32-69A2-8B3B8294E5C2}"/>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F8F652A-895D-A9C2-C0AB-89D31147596A}"/>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1706B0-964D-14A5-FF11-5FF9DF576968}"/>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D6C595C-E35F-9011-9F45-D47E138B0C4B}"/>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202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verSlideFooterText2">
            <a:extLst>
              <a:ext uri="{FF2B5EF4-FFF2-40B4-BE49-F238E27FC236}">
                <a16:creationId xmlns:a16="http://schemas.microsoft.com/office/drawing/2014/main" id="{4A3A024D-C41A-214D-CF6A-02B8B60E2D3C}"/>
              </a:ext>
            </a:extLst>
          </p:cNvPr>
          <p:cNvSpPr/>
          <p:nvPr/>
        </p:nvSpPr>
        <p:spPr>
          <a:xfrm>
            <a:off x="7909367"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34">
            <a:extLst>
              <a:ext uri="{FF2B5EF4-FFF2-40B4-BE49-F238E27FC236}">
                <a16:creationId xmlns:a16="http://schemas.microsoft.com/office/drawing/2014/main" id="{8AF73C29-EC76-0FEF-A9BA-DDB2097141D1}"/>
              </a:ext>
            </a:extLst>
          </p:cNvPr>
          <p:cNvPicPr>
            <a:picLocks noChangeAspect="1"/>
          </p:cNvPicPr>
          <p:nvPr/>
        </p:nvPicPr>
        <p:blipFill>
          <a:blip r:embed="rId3" cstate="print">
            <a:duotone>
              <a:prstClr val="black"/>
              <a:srgbClr val="008DCA">
                <a:tint val="45000"/>
                <a:satMod val="400000"/>
              </a:srgbClr>
            </a:duotone>
            <a:extLst>
              <a:ext uri="{28A0092B-C50C-407E-A947-70E740481C1C}">
                <a14:useLocalDpi xmlns:a14="http://schemas.microsoft.com/office/drawing/2010/main" val="0"/>
              </a:ext>
            </a:extLst>
          </a:blip>
          <a:srcRect l="19759" r="19759"/>
          <a:stretch/>
        </p:blipFill>
        <p:spPr>
          <a:xfrm flipH="1">
            <a:off x="7423348" y="1438358"/>
            <a:ext cx="3885882" cy="4282122"/>
          </a:xfrm>
          <a:prstGeom prst="roundRect">
            <a:avLst>
              <a:gd name="adj" fmla="val 4509"/>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57590D70-ECC1-6116-0723-3F7A7297C9E1}"/>
              </a:ext>
            </a:extLst>
          </p:cNvPr>
          <p:cNvSpPr txBox="1"/>
          <p:nvPr/>
        </p:nvSpPr>
        <p:spPr>
          <a:xfrm>
            <a:off x="10460050" y="6596390"/>
            <a:ext cx="849180" cy="261610"/>
          </a:xfrm>
          <a:prstGeom prst="rect">
            <a:avLst/>
          </a:prstGeom>
          <a:noFill/>
        </p:spPr>
        <p:txBody>
          <a:bodyPr wrap="square" rtlCol="0">
            <a:spAutoFit/>
          </a:bodyPr>
          <a:lstStyle/>
          <a:p>
            <a:r>
              <a:rPr lang="en-US" sz="1100" dirty="0">
                <a:solidFill>
                  <a:schemeClr val="bg2"/>
                </a:solidFill>
              </a:rPr>
              <a:t>REV 4-26</a:t>
            </a:r>
          </a:p>
        </p:txBody>
      </p:sp>
      <p:sp>
        <p:nvSpPr>
          <p:cNvPr id="15" name="TextBox 14">
            <a:extLst>
              <a:ext uri="{FF2B5EF4-FFF2-40B4-BE49-F238E27FC236}">
                <a16:creationId xmlns:a16="http://schemas.microsoft.com/office/drawing/2014/main" id="{D6542C2C-B0B0-98A6-D8C7-7C25BBA37DAE}"/>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15</a:t>
            </a:fld>
            <a:r>
              <a:rPr lang="en-US" sz="1100" dirty="0">
                <a:solidFill>
                  <a:schemeClr val="bg1"/>
                </a:solidFill>
              </a:rPr>
              <a:t> of 27</a:t>
            </a:r>
          </a:p>
        </p:txBody>
      </p:sp>
      <p:grpSp>
        <p:nvGrpSpPr>
          <p:cNvPr id="40" name="Group 39">
            <a:extLst>
              <a:ext uri="{FF2B5EF4-FFF2-40B4-BE49-F238E27FC236}">
                <a16:creationId xmlns:a16="http://schemas.microsoft.com/office/drawing/2014/main" id="{5E5108C6-2ED4-8BF4-16A9-5060C04DDA56}"/>
              </a:ext>
            </a:extLst>
          </p:cNvPr>
          <p:cNvGrpSpPr/>
          <p:nvPr/>
        </p:nvGrpSpPr>
        <p:grpSpPr>
          <a:xfrm>
            <a:off x="723018" y="1476302"/>
            <a:ext cx="3028441" cy="589662"/>
            <a:chOff x="723018" y="1819742"/>
            <a:chExt cx="3028441" cy="589662"/>
          </a:xfrm>
        </p:grpSpPr>
        <p:sp>
          <p:nvSpPr>
            <p:cNvPr id="2" name="TextBox 1">
              <a:extLst>
                <a:ext uri="{FF2B5EF4-FFF2-40B4-BE49-F238E27FC236}">
                  <a16:creationId xmlns:a16="http://schemas.microsoft.com/office/drawing/2014/main" id="{28AF8C0E-087C-122C-5BC8-F4C191E02E2D}"/>
                </a:ext>
              </a:extLst>
            </p:cNvPr>
            <p:cNvSpPr txBox="1"/>
            <p:nvPr/>
          </p:nvSpPr>
          <p:spPr>
            <a:xfrm>
              <a:off x="1287899" y="1824629"/>
              <a:ext cx="2463560" cy="584775"/>
            </a:xfrm>
            <a:prstGeom prst="rect">
              <a:avLst/>
            </a:prstGeom>
            <a:noFill/>
          </p:spPr>
          <p:txBody>
            <a:bodyPr wrap="none" rtlCol="0">
              <a:spAutoFit/>
            </a:bodyPr>
            <a:lstStyle/>
            <a:p>
              <a:r>
                <a:rPr lang="en-US" sz="3200" dirty="0"/>
                <a:t>Longevity risk</a:t>
              </a:r>
            </a:p>
          </p:txBody>
        </p:sp>
        <p:pic>
          <p:nvPicPr>
            <p:cNvPr id="17" name="Picture 16">
              <a:extLst>
                <a:ext uri="{FF2B5EF4-FFF2-40B4-BE49-F238E27FC236}">
                  <a16:creationId xmlns:a16="http://schemas.microsoft.com/office/drawing/2014/main" id="{6CA0B320-332B-7C43-F67B-7E8B1538C8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018" y="1819742"/>
              <a:ext cx="513545" cy="513545"/>
            </a:xfrm>
            <a:prstGeom prst="rect">
              <a:avLst/>
            </a:prstGeom>
          </p:spPr>
        </p:pic>
      </p:grpSp>
      <p:grpSp>
        <p:nvGrpSpPr>
          <p:cNvPr id="39" name="Group 38">
            <a:extLst>
              <a:ext uri="{FF2B5EF4-FFF2-40B4-BE49-F238E27FC236}">
                <a16:creationId xmlns:a16="http://schemas.microsoft.com/office/drawing/2014/main" id="{C2EE83FA-3AA3-36F3-5BA2-F9782501DFE2}"/>
              </a:ext>
            </a:extLst>
          </p:cNvPr>
          <p:cNvGrpSpPr/>
          <p:nvPr/>
        </p:nvGrpSpPr>
        <p:grpSpPr>
          <a:xfrm>
            <a:off x="765231" y="2270970"/>
            <a:ext cx="6901127" cy="584775"/>
            <a:chOff x="765231" y="2614410"/>
            <a:chExt cx="6901127" cy="584775"/>
          </a:xfrm>
        </p:grpSpPr>
        <p:pic>
          <p:nvPicPr>
            <p:cNvPr id="27" name="Picture 26">
              <a:extLst>
                <a:ext uri="{FF2B5EF4-FFF2-40B4-BE49-F238E27FC236}">
                  <a16:creationId xmlns:a16="http://schemas.microsoft.com/office/drawing/2014/main" id="{34BA8688-B3DD-12D3-50AC-9A8E82A36F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5231" y="2614410"/>
              <a:ext cx="522668" cy="522668"/>
            </a:xfrm>
            <a:prstGeom prst="rect">
              <a:avLst/>
            </a:prstGeom>
          </p:spPr>
        </p:pic>
        <p:sp>
          <p:nvSpPr>
            <p:cNvPr id="29" name="TextBox 28">
              <a:extLst>
                <a:ext uri="{FF2B5EF4-FFF2-40B4-BE49-F238E27FC236}">
                  <a16:creationId xmlns:a16="http://schemas.microsoft.com/office/drawing/2014/main" id="{0F6033C3-FBCA-9741-9AB2-0536BB332881}"/>
                </a:ext>
              </a:extLst>
            </p:cNvPr>
            <p:cNvSpPr txBox="1"/>
            <p:nvPr/>
          </p:nvSpPr>
          <p:spPr>
            <a:xfrm>
              <a:off x="1276292" y="2614410"/>
              <a:ext cx="6390066" cy="584775"/>
            </a:xfrm>
            <a:prstGeom prst="rect">
              <a:avLst/>
            </a:prstGeom>
            <a:noFill/>
          </p:spPr>
          <p:txBody>
            <a:bodyPr wrap="square">
              <a:spAutoFit/>
            </a:bodyPr>
            <a:lstStyle/>
            <a:p>
              <a:r>
                <a:rPr lang="en-US" sz="3200" dirty="0"/>
                <a:t>Lower retirement savings</a:t>
              </a:r>
            </a:p>
          </p:txBody>
        </p:sp>
      </p:grpSp>
      <p:grpSp>
        <p:nvGrpSpPr>
          <p:cNvPr id="38" name="Group 37">
            <a:extLst>
              <a:ext uri="{FF2B5EF4-FFF2-40B4-BE49-F238E27FC236}">
                <a16:creationId xmlns:a16="http://schemas.microsoft.com/office/drawing/2014/main" id="{C4214868-A40F-7278-9CC4-A1AE89833B33}"/>
              </a:ext>
            </a:extLst>
          </p:cNvPr>
          <p:cNvGrpSpPr/>
          <p:nvPr/>
        </p:nvGrpSpPr>
        <p:grpSpPr>
          <a:xfrm>
            <a:off x="661229" y="3074680"/>
            <a:ext cx="7016736" cy="584775"/>
            <a:chOff x="661229" y="3418120"/>
            <a:chExt cx="7016736" cy="584775"/>
          </a:xfrm>
        </p:grpSpPr>
        <p:pic>
          <p:nvPicPr>
            <p:cNvPr id="23" name="Picture 22">
              <a:extLst>
                <a:ext uri="{FF2B5EF4-FFF2-40B4-BE49-F238E27FC236}">
                  <a16:creationId xmlns:a16="http://schemas.microsoft.com/office/drawing/2014/main" id="{D85F8BCB-2E12-72EE-D51B-A2FAD8A2EF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1229" y="3418201"/>
              <a:ext cx="583843" cy="583843"/>
            </a:xfrm>
            <a:prstGeom prst="rect">
              <a:avLst/>
            </a:prstGeom>
          </p:spPr>
        </p:pic>
        <p:sp>
          <p:nvSpPr>
            <p:cNvPr id="31" name="TextBox 30">
              <a:extLst>
                <a:ext uri="{FF2B5EF4-FFF2-40B4-BE49-F238E27FC236}">
                  <a16:creationId xmlns:a16="http://schemas.microsoft.com/office/drawing/2014/main" id="{ADE8DD81-0154-BE33-BE5D-8CD229F58017}"/>
                </a:ext>
              </a:extLst>
            </p:cNvPr>
            <p:cNvSpPr txBox="1"/>
            <p:nvPr/>
          </p:nvSpPr>
          <p:spPr>
            <a:xfrm>
              <a:off x="1287899" y="3418120"/>
              <a:ext cx="6390066" cy="584775"/>
            </a:xfrm>
            <a:prstGeom prst="rect">
              <a:avLst/>
            </a:prstGeom>
            <a:noFill/>
          </p:spPr>
          <p:txBody>
            <a:bodyPr wrap="square">
              <a:spAutoFit/>
            </a:bodyPr>
            <a:lstStyle/>
            <a:p>
              <a:r>
                <a:rPr lang="en-US" sz="3200" dirty="0"/>
                <a:t>Healthcare costs</a:t>
              </a:r>
            </a:p>
          </p:txBody>
        </p:sp>
      </p:grpSp>
      <p:grpSp>
        <p:nvGrpSpPr>
          <p:cNvPr id="37" name="Group 36">
            <a:extLst>
              <a:ext uri="{FF2B5EF4-FFF2-40B4-BE49-F238E27FC236}">
                <a16:creationId xmlns:a16="http://schemas.microsoft.com/office/drawing/2014/main" id="{EE0AC7B5-285C-BAD9-C3AE-54B455700100}"/>
              </a:ext>
            </a:extLst>
          </p:cNvPr>
          <p:cNvGrpSpPr/>
          <p:nvPr/>
        </p:nvGrpSpPr>
        <p:grpSpPr>
          <a:xfrm>
            <a:off x="755023" y="3948952"/>
            <a:ext cx="6911335" cy="584775"/>
            <a:chOff x="755023" y="4292392"/>
            <a:chExt cx="6911335" cy="584775"/>
          </a:xfrm>
        </p:grpSpPr>
        <p:pic>
          <p:nvPicPr>
            <p:cNvPr id="19" name="Picture 18">
              <a:extLst>
                <a:ext uri="{FF2B5EF4-FFF2-40B4-BE49-F238E27FC236}">
                  <a16:creationId xmlns:a16="http://schemas.microsoft.com/office/drawing/2014/main" id="{524BEB97-24B1-CF30-A6A0-F776B25005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55023" y="4350879"/>
              <a:ext cx="467802" cy="467802"/>
            </a:xfrm>
            <a:prstGeom prst="rect">
              <a:avLst/>
            </a:prstGeom>
          </p:spPr>
        </p:pic>
        <p:sp>
          <p:nvSpPr>
            <p:cNvPr id="33" name="TextBox 32">
              <a:extLst>
                <a:ext uri="{FF2B5EF4-FFF2-40B4-BE49-F238E27FC236}">
                  <a16:creationId xmlns:a16="http://schemas.microsoft.com/office/drawing/2014/main" id="{457B440C-7441-A9F0-A5F7-2099F5F6269A}"/>
                </a:ext>
              </a:extLst>
            </p:cNvPr>
            <p:cNvSpPr txBox="1"/>
            <p:nvPr/>
          </p:nvSpPr>
          <p:spPr>
            <a:xfrm>
              <a:off x="1276292" y="4292392"/>
              <a:ext cx="6390066" cy="584775"/>
            </a:xfrm>
            <a:prstGeom prst="rect">
              <a:avLst/>
            </a:prstGeom>
            <a:noFill/>
          </p:spPr>
          <p:txBody>
            <a:bodyPr wrap="square">
              <a:spAutoFit/>
            </a:bodyPr>
            <a:lstStyle/>
            <a:p>
              <a:r>
                <a:rPr lang="en-US" sz="3200" dirty="0"/>
                <a:t>Gray divorce</a:t>
              </a:r>
            </a:p>
          </p:txBody>
        </p:sp>
      </p:grpSp>
      <p:grpSp>
        <p:nvGrpSpPr>
          <p:cNvPr id="36" name="Group 35">
            <a:extLst>
              <a:ext uri="{FF2B5EF4-FFF2-40B4-BE49-F238E27FC236}">
                <a16:creationId xmlns:a16="http://schemas.microsoft.com/office/drawing/2014/main" id="{1A853BE1-32CD-5AB2-700F-4F3F9D936798}"/>
              </a:ext>
            </a:extLst>
          </p:cNvPr>
          <p:cNvGrpSpPr/>
          <p:nvPr/>
        </p:nvGrpSpPr>
        <p:grpSpPr>
          <a:xfrm>
            <a:off x="737523" y="4808950"/>
            <a:ext cx="6620607" cy="1077218"/>
            <a:chOff x="737523" y="5152390"/>
            <a:chExt cx="6620607" cy="1077218"/>
          </a:xfrm>
        </p:grpSpPr>
        <p:pic>
          <p:nvPicPr>
            <p:cNvPr id="21" name="Picture 20">
              <a:extLst>
                <a:ext uri="{FF2B5EF4-FFF2-40B4-BE49-F238E27FC236}">
                  <a16:creationId xmlns:a16="http://schemas.microsoft.com/office/drawing/2014/main" id="{A393AAD1-D6D1-0D92-C64A-E14E6862A9B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7523" y="5234223"/>
              <a:ext cx="516683" cy="459512"/>
            </a:xfrm>
            <a:prstGeom prst="rect">
              <a:avLst/>
            </a:prstGeom>
          </p:spPr>
        </p:pic>
        <p:sp>
          <p:nvSpPr>
            <p:cNvPr id="35" name="TextBox 34">
              <a:extLst>
                <a:ext uri="{FF2B5EF4-FFF2-40B4-BE49-F238E27FC236}">
                  <a16:creationId xmlns:a16="http://schemas.microsoft.com/office/drawing/2014/main" id="{98DFF96B-1471-D34F-B19C-5ABFF829722B}"/>
                </a:ext>
              </a:extLst>
            </p:cNvPr>
            <p:cNvSpPr txBox="1"/>
            <p:nvPr/>
          </p:nvSpPr>
          <p:spPr>
            <a:xfrm>
              <a:off x="1288093" y="5152390"/>
              <a:ext cx="6070037" cy="1077218"/>
            </a:xfrm>
            <a:prstGeom prst="rect">
              <a:avLst/>
            </a:prstGeom>
            <a:noFill/>
          </p:spPr>
          <p:txBody>
            <a:bodyPr wrap="square">
              <a:spAutoFit/>
            </a:bodyPr>
            <a:lstStyle/>
            <a:p>
              <a:r>
                <a:rPr lang="en-US" sz="3200" dirty="0"/>
                <a:t>Lack of confidence in financial planning</a:t>
              </a:r>
            </a:p>
          </p:txBody>
        </p:sp>
      </p:grpSp>
      <p:sp>
        <p:nvSpPr>
          <p:cNvPr id="41" name="Google Shape;274;p33">
            <a:extLst>
              <a:ext uri="{FF2B5EF4-FFF2-40B4-BE49-F238E27FC236}">
                <a16:creationId xmlns:a16="http://schemas.microsoft.com/office/drawing/2014/main" id="{B0A9D344-34A1-8256-C2F3-43D5A8333F1E}"/>
              </a:ext>
            </a:extLst>
          </p:cNvPr>
          <p:cNvSpPr txBox="1"/>
          <p:nvPr/>
        </p:nvSpPr>
        <p:spPr>
          <a:xfrm>
            <a:off x="65852" y="457829"/>
            <a:ext cx="7089567" cy="553998"/>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ea typeface="Inter-Regular"/>
                <a:cs typeface="Segoe UI" panose="020B0502040204020203" pitchFamily="34" charset="0"/>
                <a:sym typeface="Inter-Regular"/>
              </a:rPr>
              <a:t>Key risks women face in retirement</a:t>
            </a:r>
          </a:p>
        </p:txBody>
      </p:sp>
      <p:grpSp>
        <p:nvGrpSpPr>
          <p:cNvPr id="10" name="Group 9">
            <a:extLst>
              <a:ext uri="{FF2B5EF4-FFF2-40B4-BE49-F238E27FC236}">
                <a16:creationId xmlns:a16="http://schemas.microsoft.com/office/drawing/2014/main" id="{245C6B21-C069-49A2-B25A-09378F30A361}"/>
              </a:ext>
            </a:extLst>
          </p:cNvPr>
          <p:cNvGrpSpPr/>
          <p:nvPr/>
        </p:nvGrpSpPr>
        <p:grpSpPr>
          <a:xfrm>
            <a:off x="10930340" y="479149"/>
            <a:ext cx="757779" cy="160020"/>
            <a:chOff x="304800" y="914736"/>
            <a:chExt cx="757779" cy="160020"/>
          </a:xfrm>
        </p:grpSpPr>
        <p:sp>
          <p:nvSpPr>
            <p:cNvPr id="11" name="Oval 10">
              <a:extLst>
                <a:ext uri="{FF2B5EF4-FFF2-40B4-BE49-F238E27FC236}">
                  <a16:creationId xmlns:a16="http://schemas.microsoft.com/office/drawing/2014/main" id="{35933BDD-B500-0D46-EE34-541905DD59A5}"/>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C71823F-C107-4DE6-AF8E-2929F8D0BA64}"/>
                </a:ext>
              </a:extLst>
            </p:cNvPr>
            <p:cNvSpPr/>
            <p:nvPr/>
          </p:nvSpPr>
          <p:spPr>
            <a:xfrm>
              <a:off x="504053" y="914736"/>
              <a:ext cx="160020" cy="160020"/>
            </a:xfrm>
            <a:prstGeom prst="ellipse">
              <a:avLst/>
            </a:prstGeom>
            <a:solidFill>
              <a:srgbClr val="6CE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04171E-008F-B902-6556-7A71D715CFC5}"/>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7DB504-C323-4A7D-8C2B-BBEDB0E1FD18}"/>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83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2">
            <a:extLst>
              <a:ext uri="{FF2B5EF4-FFF2-40B4-BE49-F238E27FC236}">
                <a16:creationId xmlns:a16="http://schemas.microsoft.com/office/drawing/2014/main" id="{65FA317E-5EF1-C0E3-ADEF-1384BC4D5DA1}"/>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What you can do:</a:t>
            </a:r>
          </a:p>
          <a:p>
            <a:pPr algn="ctr"/>
            <a:r>
              <a:rPr lang="en-US" sz="2400" dirty="0">
                <a:solidFill>
                  <a:srgbClr val="8BD2FE"/>
                </a:solidFill>
              </a:rPr>
              <a:t>Consider financial products </a:t>
            </a:r>
            <a:br>
              <a:rPr lang="en-US" sz="2400" dirty="0">
                <a:solidFill>
                  <a:srgbClr val="8BD2FE"/>
                </a:solidFill>
              </a:rPr>
            </a:br>
            <a:r>
              <a:rPr lang="en-US" sz="2400" dirty="0">
                <a:solidFill>
                  <a:srgbClr val="8BD2FE"/>
                </a:solidFill>
              </a:rPr>
              <a:t>like annuities that provide guaranteed income for life. </a:t>
            </a:r>
            <a:br>
              <a:rPr lang="en-US" sz="2400" dirty="0">
                <a:solidFill>
                  <a:srgbClr val="8BD2FE"/>
                </a:solidFill>
              </a:rPr>
            </a:br>
            <a:r>
              <a:rPr lang="en-US" sz="2400" dirty="0">
                <a:solidFill>
                  <a:srgbClr val="8BD2FE"/>
                </a:solidFill>
              </a:rPr>
              <a:t>This helps protect against the risk of outliving your savings.</a:t>
            </a:r>
          </a:p>
        </p:txBody>
      </p:sp>
      <p:grpSp>
        <p:nvGrpSpPr>
          <p:cNvPr id="10" name="Group 9">
            <a:extLst>
              <a:ext uri="{FF2B5EF4-FFF2-40B4-BE49-F238E27FC236}">
                <a16:creationId xmlns:a16="http://schemas.microsoft.com/office/drawing/2014/main" id="{06C163B5-4870-9E3A-99FD-84C07092E839}"/>
              </a:ext>
            </a:extLst>
          </p:cNvPr>
          <p:cNvGrpSpPr/>
          <p:nvPr/>
        </p:nvGrpSpPr>
        <p:grpSpPr>
          <a:xfrm rot="5663574">
            <a:off x="11042148" y="-754129"/>
            <a:ext cx="1829720" cy="1829720"/>
            <a:chOff x="-416879" y="-567355"/>
            <a:chExt cx="1829720" cy="1829720"/>
          </a:xfrm>
        </p:grpSpPr>
        <p:sp>
          <p:nvSpPr>
            <p:cNvPr id="11" name="Block Arc 10">
              <a:extLst>
                <a:ext uri="{FF2B5EF4-FFF2-40B4-BE49-F238E27FC236}">
                  <a16:creationId xmlns:a16="http://schemas.microsoft.com/office/drawing/2014/main" id="{0CD5D794-9BDD-AB53-E57F-0DF04EA54D84}"/>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8C7D92C5-6907-AE64-2E08-075C369BD71F}"/>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F91FD87E-D842-2571-EBAE-4F87ADB5EC0F}"/>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extBox 16">
            <a:extLst>
              <a:ext uri="{FF2B5EF4-FFF2-40B4-BE49-F238E27FC236}">
                <a16:creationId xmlns:a16="http://schemas.microsoft.com/office/drawing/2014/main" id="{8982CC83-FB7E-9A9C-4FED-837C0973C5F7}"/>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19" name="TextBox 18">
            <a:extLst>
              <a:ext uri="{FF2B5EF4-FFF2-40B4-BE49-F238E27FC236}">
                <a16:creationId xmlns:a16="http://schemas.microsoft.com/office/drawing/2014/main" id="{F67DAC07-62A8-00FB-13F4-B280B490ACF5}"/>
              </a:ext>
            </a:extLst>
          </p:cNvPr>
          <p:cNvSpPr txBox="1"/>
          <p:nvPr/>
        </p:nvSpPr>
        <p:spPr>
          <a:xfrm>
            <a:off x="4282633" y="6596390"/>
            <a:ext cx="3130358" cy="261610"/>
          </a:xfrm>
          <a:prstGeom prst="rect">
            <a:avLst/>
          </a:prstGeom>
          <a:noFill/>
        </p:spPr>
        <p:txBody>
          <a:bodyPr wrap="square">
            <a:spAutoFit/>
          </a:bodyPr>
          <a:lstStyle/>
          <a:p>
            <a:r>
              <a:rPr lang="en-US" sz="1100" dirty="0"/>
              <a:t> Source: https://wiserwomen.org/?id=184]</a:t>
            </a:r>
          </a:p>
        </p:txBody>
      </p:sp>
      <p:grpSp>
        <p:nvGrpSpPr>
          <p:cNvPr id="22" name="Group 21">
            <a:extLst>
              <a:ext uri="{FF2B5EF4-FFF2-40B4-BE49-F238E27FC236}">
                <a16:creationId xmlns:a16="http://schemas.microsoft.com/office/drawing/2014/main" id="{54AC38F0-C59B-3D56-DC69-9E6C799DDC2E}"/>
              </a:ext>
            </a:extLst>
          </p:cNvPr>
          <p:cNvGrpSpPr/>
          <p:nvPr/>
        </p:nvGrpSpPr>
        <p:grpSpPr>
          <a:xfrm>
            <a:off x="4504737" y="336034"/>
            <a:ext cx="3349880" cy="646331"/>
            <a:chOff x="723018" y="1753348"/>
            <a:chExt cx="3349880" cy="646331"/>
          </a:xfrm>
        </p:grpSpPr>
        <p:sp>
          <p:nvSpPr>
            <p:cNvPr id="23" name="TextBox 22">
              <a:extLst>
                <a:ext uri="{FF2B5EF4-FFF2-40B4-BE49-F238E27FC236}">
                  <a16:creationId xmlns:a16="http://schemas.microsoft.com/office/drawing/2014/main" id="{9C749C6A-4FB0-C4C9-067F-2FA2B2831FAD}"/>
                </a:ext>
              </a:extLst>
            </p:cNvPr>
            <p:cNvSpPr txBox="1"/>
            <p:nvPr/>
          </p:nvSpPr>
          <p:spPr>
            <a:xfrm>
              <a:off x="1279313" y="1753348"/>
              <a:ext cx="2793585" cy="646331"/>
            </a:xfrm>
            <a:prstGeom prst="rect">
              <a:avLst/>
            </a:prstGeom>
            <a:noFill/>
          </p:spPr>
          <p:txBody>
            <a:bodyPr wrap="none" rtlCol="0">
              <a:spAutoFit/>
            </a:bodyPr>
            <a:lstStyle/>
            <a:p>
              <a:r>
                <a:rPr lang="en-US" sz="3600" b="1" dirty="0"/>
                <a:t>Longevity risk</a:t>
              </a:r>
            </a:p>
          </p:txBody>
        </p:sp>
        <p:pic>
          <p:nvPicPr>
            <p:cNvPr id="24" name="Picture 23">
              <a:extLst>
                <a:ext uri="{FF2B5EF4-FFF2-40B4-BE49-F238E27FC236}">
                  <a16:creationId xmlns:a16="http://schemas.microsoft.com/office/drawing/2014/main" id="{DE0F9FE4-DBBD-BF4C-C723-004876E28A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018" y="1819742"/>
              <a:ext cx="513545" cy="513545"/>
            </a:xfrm>
            <a:prstGeom prst="rect">
              <a:avLst/>
            </a:prstGeom>
          </p:spPr>
        </p:pic>
      </p:grpSp>
      <p:grpSp>
        <p:nvGrpSpPr>
          <p:cNvPr id="29" name="Group 28">
            <a:extLst>
              <a:ext uri="{FF2B5EF4-FFF2-40B4-BE49-F238E27FC236}">
                <a16:creationId xmlns:a16="http://schemas.microsoft.com/office/drawing/2014/main" id="{089C8A93-622B-31E0-5F86-46DA80245E88}"/>
              </a:ext>
            </a:extLst>
          </p:cNvPr>
          <p:cNvGrpSpPr/>
          <p:nvPr/>
        </p:nvGrpSpPr>
        <p:grpSpPr>
          <a:xfrm>
            <a:off x="5182569" y="1867436"/>
            <a:ext cx="5739685" cy="2495558"/>
            <a:chOff x="5151549" y="1558343"/>
            <a:chExt cx="5739685" cy="2495558"/>
          </a:xfrm>
        </p:grpSpPr>
        <p:sp>
          <p:nvSpPr>
            <p:cNvPr id="16" name="Rectangle: Rounded Corners 15">
              <a:extLst>
                <a:ext uri="{FF2B5EF4-FFF2-40B4-BE49-F238E27FC236}">
                  <a16:creationId xmlns:a16="http://schemas.microsoft.com/office/drawing/2014/main" id="{88645DA3-46B5-697F-0133-F90DC58A13ED}"/>
                </a:ext>
              </a:extLst>
            </p:cNvPr>
            <p:cNvSpPr/>
            <p:nvPr/>
          </p:nvSpPr>
          <p:spPr>
            <a:xfrm>
              <a:off x="5151549" y="1558343"/>
              <a:ext cx="5739685" cy="2495558"/>
            </a:xfrm>
            <a:prstGeom prst="roundRect">
              <a:avLst/>
            </a:prstGeom>
            <a:noFill/>
            <a:ln w="38100">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604B"/>
                </a:solidFill>
              </a:endParaRPr>
            </a:p>
          </p:txBody>
        </p:sp>
        <p:sp>
          <p:nvSpPr>
            <p:cNvPr id="26" name="TextBox 25">
              <a:extLst>
                <a:ext uri="{FF2B5EF4-FFF2-40B4-BE49-F238E27FC236}">
                  <a16:creationId xmlns:a16="http://schemas.microsoft.com/office/drawing/2014/main" id="{CFF765F2-9327-52ED-2063-E214BCC0E9C0}"/>
                </a:ext>
              </a:extLst>
            </p:cNvPr>
            <p:cNvSpPr txBox="1"/>
            <p:nvPr/>
          </p:nvSpPr>
          <p:spPr>
            <a:xfrm>
              <a:off x="5205212" y="1771463"/>
              <a:ext cx="5632361" cy="2062103"/>
            </a:xfrm>
            <a:prstGeom prst="rect">
              <a:avLst/>
            </a:prstGeom>
            <a:noFill/>
          </p:spPr>
          <p:txBody>
            <a:bodyPr wrap="square">
              <a:spAutoFit/>
            </a:bodyPr>
            <a:lstStyle/>
            <a:p>
              <a:pPr algn="ctr"/>
              <a:r>
                <a:rPr lang="en-US" sz="3200" b="1" dirty="0">
                  <a:solidFill>
                    <a:srgbClr val="003D69"/>
                  </a:solidFill>
                </a:rPr>
                <a:t>80% of men die married </a:t>
              </a:r>
              <a:r>
                <a:rPr lang="en-US" sz="3200" dirty="0">
                  <a:solidFill>
                    <a:srgbClr val="003D69"/>
                  </a:solidFill>
                  <a:latin typeface="+mj-lt"/>
                </a:rPr>
                <a:t>but </a:t>
              </a:r>
              <a:r>
                <a:rPr lang="en-US" sz="3200" b="1" dirty="0">
                  <a:solidFill>
                    <a:srgbClr val="003D69"/>
                  </a:solidFill>
                </a:rPr>
                <a:t>80% of women die single</a:t>
              </a:r>
              <a:r>
                <a:rPr lang="en-US" sz="3200" dirty="0">
                  <a:solidFill>
                    <a:srgbClr val="003D69"/>
                  </a:solidFill>
                </a:rPr>
                <a:t>, </a:t>
              </a:r>
              <a:br>
                <a:rPr lang="en-US" sz="3200" dirty="0">
                  <a:solidFill>
                    <a:srgbClr val="003D69"/>
                  </a:solidFill>
                </a:rPr>
              </a:br>
              <a:r>
                <a:rPr lang="en-US" sz="3200" dirty="0">
                  <a:solidFill>
                    <a:srgbClr val="003D69"/>
                  </a:solidFill>
                  <a:latin typeface="+mj-lt"/>
                </a:rPr>
                <a:t>according to the Women’s Institute for a Secure Retirement.</a:t>
              </a:r>
            </a:p>
          </p:txBody>
        </p:sp>
      </p:grpSp>
      <p:sp>
        <p:nvSpPr>
          <p:cNvPr id="2" name="TextBox 1">
            <a:extLst>
              <a:ext uri="{FF2B5EF4-FFF2-40B4-BE49-F238E27FC236}">
                <a16:creationId xmlns:a16="http://schemas.microsoft.com/office/drawing/2014/main" id="{CA69EDFE-36A9-E455-35FA-43EB96D59759}"/>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16</a:t>
            </a:fld>
            <a:r>
              <a:rPr lang="en-US" sz="1100" dirty="0"/>
              <a:t> of 27</a:t>
            </a:r>
          </a:p>
        </p:txBody>
      </p:sp>
      <p:sp>
        <p:nvSpPr>
          <p:cNvPr id="3" name="TextBox 2">
            <a:extLst>
              <a:ext uri="{FF2B5EF4-FFF2-40B4-BE49-F238E27FC236}">
                <a16:creationId xmlns:a16="http://schemas.microsoft.com/office/drawing/2014/main" id="{766C7FCD-B42D-6D65-62A0-3C674877AA17}"/>
              </a:ext>
            </a:extLst>
          </p:cNvPr>
          <p:cNvSpPr txBox="1"/>
          <p:nvPr/>
        </p:nvSpPr>
        <p:spPr>
          <a:xfrm>
            <a:off x="5182568" y="4576114"/>
            <a:ext cx="5739686" cy="923330"/>
          </a:xfrm>
          <a:prstGeom prst="rect">
            <a:avLst/>
          </a:prstGeom>
          <a:noFill/>
        </p:spPr>
        <p:txBody>
          <a:bodyPr wrap="square">
            <a:spAutoFit/>
          </a:bodyPr>
          <a:lstStyle/>
          <a:p>
            <a:pPr algn="ctr"/>
            <a:r>
              <a:rPr lang="en-US" dirty="0">
                <a:solidFill>
                  <a:srgbClr val="003D69"/>
                </a:solidFill>
                <a:latin typeface="+mj-lt"/>
              </a:rPr>
              <a:t>Women tend to live longer than men, meaning they need to plan for a retirement that could last 20 to 30 years or more. </a:t>
            </a:r>
            <a:r>
              <a:rPr lang="en-US" b="1" dirty="0">
                <a:solidFill>
                  <a:srgbClr val="003D69"/>
                </a:solidFill>
              </a:rPr>
              <a:t>This increases the risk of running out of savings.</a:t>
            </a:r>
          </a:p>
        </p:txBody>
      </p:sp>
      <p:grpSp>
        <p:nvGrpSpPr>
          <p:cNvPr id="14" name="Group 13">
            <a:extLst>
              <a:ext uri="{FF2B5EF4-FFF2-40B4-BE49-F238E27FC236}">
                <a16:creationId xmlns:a16="http://schemas.microsoft.com/office/drawing/2014/main" id="{78252B49-1204-F864-483E-1F992B38E3E1}"/>
              </a:ext>
            </a:extLst>
          </p:cNvPr>
          <p:cNvGrpSpPr/>
          <p:nvPr/>
        </p:nvGrpSpPr>
        <p:grpSpPr>
          <a:xfrm>
            <a:off x="628833" y="724510"/>
            <a:ext cx="757779" cy="160020"/>
            <a:chOff x="304800" y="914736"/>
            <a:chExt cx="757779" cy="160020"/>
          </a:xfrm>
        </p:grpSpPr>
        <p:sp>
          <p:nvSpPr>
            <p:cNvPr id="15" name="Oval 14">
              <a:extLst>
                <a:ext uri="{FF2B5EF4-FFF2-40B4-BE49-F238E27FC236}">
                  <a16:creationId xmlns:a16="http://schemas.microsoft.com/office/drawing/2014/main" id="{FE7A848A-86F1-5B6E-09CA-D4B476240905}"/>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CCA78E-9D0A-5D06-C6D5-E0E7953437A0}"/>
                </a:ext>
              </a:extLst>
            </p:cNvPr>
            <p:cNvSpPr/>
            <p:nvPr/>
          </p:nvSpPr>
          <p:spPr>
            <a:xfrm>
              <a:off x="504053" y="914736"/>
              <a:ext cx="160020" cy="160020"/>
            </a:xfrm>
            <a:prstGeom prst="ellipse">
              <a:avLst/>
            </a:prstGeom>
            <a:solidFill>
              <a:srgbClr val="6CE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176DC5-6A9B-DA66-43FB-DDF4A48C233E}"/>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5EE4427-8C0C-7A7B-F043-5902A6959D57}"/>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31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2">
            <a:extLst>
              <a:ext uri="{FF2B5EF4-FFF2-40B4-BE49-F238E27FC236}">
                <a16:creationId xmlns:a16="http://schemas.microsoft.com/office/drawing/2014/main" id="{65FA317E-5EF1-C0E3-ADEF-1384BC4D5DA1}"/>
              </a:ext>
            </a:extLst>
          </p:cNvPr>
          <p:cNvSpPr/>
          <p:nvPr/>
        </p:nvSpPr>
        <p:spPr>
          <a:xfrm>
            <a:off x="790766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What you can do:</a:t>
            </a:r>
          </a:p>
          <a:p>
            <a:pPr algn="ctr"/>
            <a:r>
              <a:rPr lang="en-US" sz="2400" dirty="0">
                <a:solidFill>
                  <a:srgbClr val="8BD2FE"/>
                </a:solidFill>
              </a:rPr>
              <a:t>Start planning and saving as early as possible. Consider working with a financial </a:t>
            </a:r>
            <a:br>
              <a:rPr lang="en-US" sz="2400" dirty="0">
                <a:solidFill>
                  <a:srgbClr val="8BD2FE"/>
                </a:solidFill>
              </a:rPr>
            </a:br>
            <a:r>
              <a:rPr lang="en-US" sz="2400" dirty="0">
                <a:solidFill>
                  <a:srgbClr val="8BD2FE"/>
                </a:solidFill>
              </a:rPr>
              <a:t>advisor to develop a plan that includes setting aside more funds in tax-advantaged accounts like IRAs or 401(k)s. </a:t>
            </a:r>
            <a:endParaRPr lang="en-US" sz="3600" dirty="0">
              <a:solidFill>
                <a:srgbClr val="8BD2FE"/>
              </a:solidFill>
            </a:endParaRPr>
          </a:p>
        </p:txBody>
      </p:sp>
      <p:grpSp>
        <p:nvGrpSpPr>
          <p:cNvPr id="10" name="Group 9">
            <a:extLst>
              <a:ext uri="{FF2B5EF4-FFF2-40B4-BE49-F238E27FC236}">
                <a16:creationId xmlns:a16="http://schemas.microsoft.com/office/drawing/2014/main" id="{06C163B5-4870-9E3A-99FD-84C07092E839}"/>
              </a:ext>
            </a:extLst>
          </p:cNvPr>
          <p:cNvGrpSpPr/>
          <p:nvPr/>
        </p:nvGrpSpPr>
        <p:grpSpPr>
          <a:xfrm rot="15817324">
            <a:off x="-412456" y="5540711"/>
            <a:ext cx="1829720" cy="1829720"/>
            <a:chOff x="-416879" y="-567355"/>
            <a:chExt cx="1829720" cy="1829720"/>
          </a:xfrm>
        </p:grpSpPr>
        <p:sp>
          <p:nvSpPr>
            <p:cNvPr id="11" name="Block Arc 10">
              <a:extLst>
                <a:ext uri="{FF2B5EF4-FFF2-40B4-BE49-F238E27FC236}">
                  <a16:creationId xmlns:a16="http://schemas.microsoft.com/office/drawing/2014/main" id="{0CD5D794-9BDD-AB53-E57F-0DF04EA54D84}"/>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8C7D92C5-6907-AE64-2E08-075C369BD71F}"/>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F91FD87E-D842-2571-EBAE-4F87ADB5EC0F}"/>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TextBox 25">
            <a:extLst>
              <a:ext uri="{FF2B5EF4-FFF2-40B4-BE49-F238E27FC236}">
                <a16:creationId xmlns:a16="http://schemas.microsoft.com/office/drawing/2014/main" id="{CFF765F2-9327-52ED-2063-E214BCC0E9C0}"/>
              </a:ext>
            </a:extLst>
          </p:cNvPr>
          <p:cNvSpPr txBox="1"/>
          <p:nvPr/>
        </p:nvSpPr>
        <p:spPr>
          <a:xfrm>
            <a:off x="553792" y="1829335"/>
            <a:ext cx="6704004" cy="3046988"/>
          </a:xfrm>
          <a:prstGeom prst="rect">
            <a:avLst/>
          </a:prstGeom>
          <a:noFill/>
        </p:spPr>
        <p:txBody>
          <a:bodyPr wrap="square">
            <a:spAutoFit/>
          </a:bodyPr>
          <a:lstStyle/>
          <a:p>
            <a:pPr algn="ctr"/>
            <a:r>
              <a:rPr lang="en-US" sz="3200" dirty="0">
                <a:solidFill>
                  <a:srgbClr val="008DCA"/>
                </a:solidFill>
                <a:latin typeface="+mj-lt"/>
              </a:rPr>
              <a:t>Women often </a:t>
            </a:r>
            <a:r>
              <a:rPr lang="en-US" sz="3200" b="1" dirty="0">
                <a:solidFill>
                  <a:srgbClr val="008DCA"/>
                </a:solidFill>
              </a:rPr>
              <a:t>earn less over their careers</a:t>
            </a:r>
            <a:r>
              <a:rPr lang="en-US" sz="3200" dirty="0">
                <a:solidFill>
                  <a:srgbClr val="008DCA"/>
                </a:solidFill>
              </a:rPr>
              <a:t> </a:t>
            </a:r>
            <a:r>
              <a:rPr lang="en-US" sz="3200" dirty="0">
                <a:solidFill>
                  <a:srgbClr val="008DCA"/>
                </a:solidFill>
                <a:latin typeface="+mj-lt"/>
              </a:rPr>
              <a:t>due to wage gaps and time taken out of the workforce to care for children or elderly family members. </a:t>
            </a:r>
            <a:br>
              <a:rPr lang="en-US" sz="3200" dirty="0">
                <a:solidFill>
                  <a:srgbClr val="008DCA"/>
                </a:solidFill>
                <a:latin typeface="+mj-lt"/>
              </a:rPr>
            </a:br>
            <a:r>
              <a:rPr lang="en-US" sz="3200" dirty="0">
                <a:solidFill>
                  <a:srgbClr val="008DCA"/>
                </a:solidFill>
                <a:latin typeface="+mj-lt"/>
              </a:rPr>
              <a:t>As a result, </a:t>
            </a:r>
            <a:r>
              <a:rPr lang="en-US" sz="3200" b="1" dirty="0">
                <a:solidFill>
                  <a:srgbClr val="008DCA"/>
                </a:solidFill>
              </a:rPr>
              <a:t>their retirement savings may be lower</a:t>
            </a:r>
            <a:r>
              <a:rPr lang="en-US" sz="3200" dirty="0">
                <a:solidFill>
                  <a:srgbClr val="008DCA"/>
                </a:solidFill>
                <a:latin typeface="+mj-lt"/>
              </a:rPr>
              <a:t> compared to men’s.</a:t>
            </a:r>
          </a:p>
        </p:txBody>
      </p:sp>
      <p:grpSp>
        <p:nvGrpSpPr>
          <p:cNvPr id="3" name="Group 2">
            <a:extLst>
              <a:ext uri="{FF2B5EF4-FFF2-40B4-BE49-F238E27FC236}">
                <a16:creationId xmlns:a16="http://schemas.microsoft.com/office/drawing/2014/main" id="{E846BBEC-2F50-7453-B6A4-7EC5590D7CAD}"/>
              </a:ext>
            </a:extLst>
          </p:cNvPr>
          <p:cNvGrpSpPr/>
          <p:nvPr/>
        </p:nvGrpSpPr>
        <p:grpSpPr>
          <a:xfrm>
            <a:off x="345062" y="340596"/>
            <a:ext cx="6912734" cy="646331"/>
            <a:chOff x="765231" y="2552578"/>
            <a:chExt cx="6912734" cy="646331"/>
          </a:xfrm>
        </p:grpSpPr>
        <p:pic>
          <p:nvPicPr>
            <p:cNvPr id="14" name="Picture 13">
              <a:extLst>
                <a:ext uri="{FF2B5EF4-FFF2-40B4-BE49-F238E27FC236}">
                  <a16:creationId xmlns:a16="http://schemas.microsoft.com/office/drawing/2014/main" id="{E1390352-F749-96BF-9D28-0DFA70E6E0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5231" y="2614410"/>
              <a:ext cx="522668" cy="522668"/>
            </a:xfrm>
            <a:prstGeom prst="rect">
              <a:avLst/>
            </a:prstGeom>
          </p:spPr>
        </p:pic>
        <p:sp>
          <p:nvSpPr>
            <p:cNvPr id="15" name="TextBox 14">
              <a:extLst>
                <a:ext uri="{FF2B5EF4-FFF2-40B4-BE49-F238E27FC236}">
                  <a16:creationId xmlns:a16="http://schemas.microsoft.com/office/drawing/2014/main" id="{844F4149-17E8-BB3F-125C-84F47DE1A964}"/>
                </a:ext>
              </a:extLst>
            </p:cNvPr>
            <p:cNvSpPr txBox="1"/>
            <p:nvPr/>
          </p:nvSpPr>
          <p:spPr>
            <a:xfrm>
              <a:off x="1287899" y="2552578"/>
              <a:ext cx="6390066" cy="646331"/>
            </a:xfrm>
            <a:prstGeom prst="rect">
              <a:avLst/>
            </a:prstGeom>
            <a:noFill/>
          </p:spPr>
          <p:txBody>
            <a:bodyPr wrap="square">
              <a:spAutoFit/>
            </a:bodyPr>
            <a:lstStyle/>
            <a:p>
              <a:r>
                <a:rPr lang="en-US" sz="3600" b="1" dirty="0"/>
                <a:t>Lower retirement savings</a:t>
              </a:r>
            </a:p>
          </p:txBody>
        </p:sp>
      </p:grpSp>
      <p:sp>
        <p:nvSpPr>
          <p:cNvPr id="20" name="Rectangle: Rounded Corners 19">
            <a:extLst>
              <a:ext uri="{FF2B5EF4-FFF2-40B4-BE49-F238E27FC236}">
                <a16:creationId xmlns:a16="http://schemas.microsoft.com/office/drawing/2014/main" id="{05BFB4E2-C83B-60AD-1BFC-14BF3A3A13A5}"/>
              </a:ext>
            </a:extLst>
          </p:cNvPr>
          <p:cNvSpPr/>
          <p:nvPr/>
        </p:nvSpPr>
        <p:spPr>
          <a:xfrm>
            <a:off x="710761" y="1623371"/>
            <a:ext cx="6390066" cy="3601792"/>
          </a:xfrm>
          <a:prstGeom prst="roundRect">
            <a:avLst/>
          </a:prstGeom>
          <a:noFill/>
          <a:ln w="38100">
            <a:solidFill>
              <a:srgbClr val="008DC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604B"/>
              </a:solidFill>
            </a:endParaRPr>
          </a:p>
        </p:txBody>
      </p:sp>
      <p:sp>
        <p:nvSpPr>
          <p:cNvPr id="2" name="TextBox 1">
            <a:extLst>
              <a:ext uri="{FF2B5EF4-FFF2-40B4-BE49-F238E27FC236}">
                <a16:creationId xmlns:a16="http://schemas.microsoft.com/office/drawing/2014/main" id="{8C972FD3-DC34-E4F9-DA2D-DB43F36566B6}"/>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17</a:t>
            </a:fld>
            <a:r>
              <a:rPr lang="en-US" sz="1100" dirty="0">
                <a:solidFill>
                  <a:schemeClr val="bg1"/>
                </a:solidFill>
              </a:rPr>
              <a:t> of 27</a:t>
            </a:r>
          </a:p>
        </p:txBody>
      </p:sp>
      <p:sp>
        <p:nvSpPr>
          <p:cNvPr id="16" name="TextBox 15">
            <a:extLst>
              <a:ext uri="{FF2B5EF4-FFF2-40B4-BE49-F238E27FC236}">
                <a16:creationId xmlns:a16="http://schemas.microsoft.com/office/drawing/2014/main" id="{46619735-ABC4-8F5F-A3E6-0BD1560F89D1}"/>
              </a:ext>
            </a:extLst>
          </p:cNvPr>
          <p:cNvSpPr txBox="1"/>
          <p:nvPr/>
        </p:nvSpPr>
        <p:spPr>
          <a:xfrm>
            <a:off x="10460050" y="6596390"/>
            <a:ext cx="849180" cy="261610"/>
          </a:xfrm>
          <a:prstGeom prst="rect">
            <a:avLst/>
          </a:prstGeom>
          <a:noFill/>
        </p:spPr>
        <p:txBody>
          <a:bodyPr wrap="square" rtlCol="0">
            <a:spAutoFit/>
          </a:bodyPr>
          <a:lstStyle/>
          <a:p>
            <a:r>
              <a:rPr lang="en-US" sz="1100" dirty="0">
                <a:solidFill>
                  <a:schemeClr val="bg2"/>
                </a:solidFill>
              </a:rPr>
              <a:t>REV 4-26</a:t>
            </a:r>
          </a:p>
        </p:txBody>
      </p:sp>
      <p:grpSp>
        <p:nvGrpSpPr>
          <p:cNvPr id="17" name="Group 16">
            <a:extLst>
              <a:ext uri="{FF2B5EF4-FFF2-40B4-BE49-F238E27FC236}">
                <a16:creationId xmlns:a16="http://schemas.microsoft.com/office/drawing/2014/main" id="{F5BDA907-75A3-7133-1744-AD31F72CE7C8}"/>
              </a:ext>
            </a:extLst>
          </p:cNvPr>
          <p:cNvGrpSpPr/>
          <p:nvPr/>
        </p:nvGrpSpPr>
        <p:grpSpPr>
          <a:xfrm>
            <a:off x="10930340" y="479149"/>
            <a:ext cx="757779" cy="160020"/>
            <a:chOff x="304800" y="914736"/>
            <a:chExt cx="757779" cy="160020"/>
          </a:xfrm>
        </p:grpSpPr>
        <p:sp>
          <p:nvSpPr>
            <p:cNvPr id="18" name="Oval 17">
              <a:extLst>
                <a:ext uri="{FF2B5EF4-FFF2-40B4-BE49-F238E27FC236}">
                  <a16:creationId xmlns:a16="http://schemas.microsoft.com/office/drawing/2014/main" id="{0B335DED-37B5-A417-83BA-1CF7753AA1F7}"/>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48F7CA-CCAB-571B-028E-C8FCC325F5A3}"/>
                </a:ext>
              </a:extLst>
            </p:cNvPr>
            <p:cNvSpPr/>
            <p:nvPr/>
          </p:nvSpPr>
          <p:spPr>
            <a:xfrm>
              <a:off x="504053" y="914736"/>
              <a:ext cx="160020" cy="160020"/>
            </a:xfrm>
            <a:prstGeom prst="ellipse">
              <a:avLst/>
            </a:prstGeom>
            <a:solidFill>
              <a:srgbClr val="6CE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F0ADAC1-1367-F2E7-195D-0C98805B3D40}"/>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4C36A1D-E141-63C2-C608-591D69EF14FA}"/>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64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3DBB2D-0B1B-AC89-9CF8-D52FBD0AF190}"/>
              </a:ext>
            </a:extLst>
          </p:cNvPr>
          <p:cNvGrpSpPr/>
          <p:nvPr/>
        </p:nvGrpSpPr>
        <p:grpSpPr>
          <a:xfrm>
            <a:off x="4441727" y="310887"/>
            <a:ext cx="4360051" cy="646331"/>
            <a:chOff x="661229" y="3386956"/>
            <a:chExt cx="4360051" cy="646331"/>
          </a:xfrm>
        </p:grpSpPr>
        <p:pic>
          <p:nvPicPr>
            <p:cNvPr id="23" name="Picture 22">
              <a:extLst>
                <a:ext uri="{FF2B5EF4-FFF2-40B4-BE49-F238E27FC236}">
                  <a16:creationId xmlns:a16="http://schemas.microsoft.com/office/drawing/2014/main" id="{3DE3EC6B-D46D-439D-B72C-DF251694E1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1229" y="3418201"/>
              <a:ext cx="583843" cy="583843"/>
            </a:xfrm>
            <a:prstGeom prst="rect">
              <a:avLst/>
            </a:prstGeom>
          </p:spPr>
        </p:pic>
        <p:sp>
          <p:nvSpPr>
            <p:cNvPr id="24" name="TextBox 23">
              <a:extLst>
                <a:ext uri="{FF2B5EF4-FFF2-40B4-BE49-F238E27FC236}">
                  <a16:creationId xmlns:a16="http://schemas.microsoft.com/office/drawing/2014/main" id="{B153BF84-E013-9824-B47F-A4B4D15CFEE8}"/>
                </a:ext>
              </a:extLst>
            </p:cNvPr>
            <p:cNvSpPr txBox="1"/>
            <p:nvPr/>
          </p:nvSpPr>
          <p:spPr>
            <a:xfrm>
              <a:off x="1314871" y="3386956"/>
              <a:ext cx="3706409" cy="646331"/>
            </a:xfrm>
            <a:prstGeom prst="rect">
              <a:avLst/>
            </a:prstGeom>
            <a:noFill/>
          </p:spPr>
          <p:txBody>
            <a:bodyPr wrap="square">
              <a:spAutoFit/>
            </a:bodyPr>
            <a:lstStyle/>
            <a:p>
              <a:r>
                <a:rPr lang="en-US" sz="3600" b="1" dirty="0"/>
                <a:t>Healthcare</a:t>
              </a:r>
              <a:r>
                <a:rPr lang="en-US" sz="3600" dirty="0"/>
                <a:t> </a:t>
              </a:r>
              <a:r>
                <a:rPr lang="en-US" sz="3600" b="1" dirty="0"/>
                <a:t>costs</a:t>
              </a:r>
            </a:p>
          </p:txBody>
        </p:sp>
      </p:grpSp>
      <p:sp>
        <p:nvSpPr>
          <p:cNvPr id="4" name="!!CoverSlideFooterText2">
            <a:extLst>
              <a:ext uri="{FF2B5EF4-FFF2-40B4-BE49-F238E27FC236}">
                <a16:creationId xmlns:a16="http://schemas.microsoft.com/office/drawing/2014/main" id="{5CEC11F1-EF06-161A-1BBF-C1E81F079FE2}"/>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What you can do:</a:t>
            </a:r>
          </a:p>
          <a:p>
            <a:pPr algn="ctr"/>
            <a:r>
              <a:rPr lang="en-US" sz="2400" dirty="0">
                <a:solidFill>
                  <a:srgbClr val="8BD2FE"/>
                </a:solidFill>
              </a:rPr>
              <a:t>Include healthcare and long-term care expenses in your retirement plan. Explore long-term care insurance and savings strategies specifically designed to cover potential medical costs.</a:t>
            </a:r>
          </a:p>
        </p:txBody>
      </p:sp>
      <p:grpSp>
        <p:nvGrpSpPr>
          <p:cNvPr id="10" name="Group 9">
            <a:extLst>
              <a:ext uri="{FF2B5EF4-FFF2-40B4-BE49-F238E27FC236}">
                <a16:creationId xmlns:a16="http://schemas.microsoft.com/office/drawing/2014/main" id="{779EF55F-16E1-9C4D-A214-D02836BB5875}"/>
              </a:ext>
            </a:extLst>
          </p:cNvPr>
          <p:cNvGrpSpPr/>
          <p:nvPr/>
        </p:nvGrpSpPr>
        <p:grpSpPr>
          <a:xfrm rot="5663574">
            <a:off x="11042148" y="-754129"/>
            <a:ext cx="1829720" cy="1829720"/>
            <a:chOff x="-416879" y="-567355"/>
            <a:chExt cx="1829720" cy="1829720"/>
          </a:xfrm>
        </p:grpSpPr>
        <p:sp>
          <p:nvSpPr>
            <p:cNvPr id="11" name="Block Arc 10">
              <a:extLst>
                <a:ext uri="{FF2B5EF4-FFF2-40B4-BE49-F238E27FC236}">
                  <a16:creationId xmlns:a16="http://schemas.microsoft.com/office/drawing/2014/main" id="{8C4D8D49-8E34-3502-F3C7-4EDED1615542}"/>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79258382-6A47-B415-C747-55A3CB7F9E78}"/>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DD8C709B-FB28-EF93-77C2-172C0D21C13F}"/>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a:extLst>
              <a:ext uri="{FF2B5EF4-FFF2-40B4-BE49-F238E27FC236}">
                <a16:creationId xmlns:a16="http://schemas.microsoft.com/office/drawing/2014/main" id="{DE9E9723-68B9-1B33-BADB-41E7B3B5C966}"/>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grpSp>
        <p:nvGrpSpPr>
          <p:cNvPr id="18" name="Group 17">
            <a:extLst>
              <a:ext uri="{FF2B5EF4-FFF2-40B4-BE49-F238E27FC236}">
                <a16:creationId xmlns:a16="http://schemas.microsoft.com/office/drawing/2014/main" id="{B1C5B3A7-3E1A-FC9B-E8B4-6957E211442D}"/>
              </a:ext>
            </a:extLst>
          </p:cNvPr>
          <p:cNvGrpSpPr/>
          <p:nvPr/>
        </p:nvGrpSpPr>
        <p:grpSpPr>
          <a:xfrm>
            <a:off x="5182569" y="1899745"/>
            <a:ext cx="5739685" cy="3408609"/>
            <a:chOff x="5151549" y="1590652"/>
            <a:chExt cx="5739685" cy="3408609"/>
          </a:xfrm>
        </p:grpSpPr>
        <p:sp>
          <p:nvSpPr>
            <p:cNvPr id="19" name="Rectangle: Rounded Corners 18">
              <a:extLst>
                <a:ext uri="{FF2B5EF4-FFF2-40B4-BE49-F238E27FC236}">
                  <a16:creationId xmlns:a16="http://schemas.microsoft.com/office/drawing/2014/main" id="{4AF82A0D-E6F1-CDC8-C794-BA4155C3A278}"/>
                </a:ext>
              </a:extLst>
            </p:cNvPr>
            <p:cNvSpPr/>
            <p:nvPr/>
          </p:nvSpPr>
          <p:spPr>
            <a:xfrm>
              <a:off x="5151549" y="1590652"/>
              <a:ext cx="5739685" cy="3408609"/>
            </a:xfrm>
            <a:prstGeom prst="roundRect">
              <a:avLst/>
            </a:prstGeom>
            <a:noFill/>
            <a:ln w="38100">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604B"/>
                </a:solidFill>
              </a:endParaRPr>
            </a:p>
          </p:txBody>
        </p:sp>
        <p:sp>
          <p:nvSpPr>
            <p:cNvPr id="20" name="TextBox 19">
              <a:extLst>
                <a:ext uri="{FF2B5EF4-FFF2-40B4-BE49-F238E27FC236}">
                  <a16:creationId xmlns:a16="http://schemas.microsoft.com/office/drawing/2014/main" id="{668EF0D8-5107-D076-9572-C815C0EFC03C}"/>
                </a:ext>
              </a:extLst>
            </p:cNvPr>
            <p:cNvSpPr txBox="1"/>
            <p:nvPr/>
          </p:nvSpPr>
          <p:spPr>
            <a:xfrm>
              <a:off x="5205212" y="1771463"/>
              <a:ext cx="5632361" cy="3046988"/>
            </a:xfrm>
            <a:prstGeom prst="rect">
              <a:avLst/>
            </a:prstGeom>
            <a:noFill/>
          </p:spPr>
          <p:txBody>
            <a:bodyPr wrap="square">
              <a:spAutoFit/>
            </a:bodyPr>
            <a:lstStyle/>
            <a:p>
              <a:pPr algn="ctr"/>
              <a:r>
                <a:rPr lang="en-US" sz="3200" dirty="0">
                  <a:solidFill>
                    <a:srgbClr val="003D69"/>
                  </a:solidFill>
                  <a:latin typeface="+mj-lt"/>
                </a:rPr>
                <a:t>Women face </a:t>
              </a:r>
              <a:r>
                <a:rPr lang="en-US" sz="3200" b="1" dirty="0">
                  <a:solidFill>
                    <a:srgbClr val="003D69"/>
                  </a:solidFill>
                </a:rPr>
                <a:t>higher healthcare costs in retirement </a:t>
              </a:r>
              <a:r>
                <a:rPr lang="en-US" sz="3200" dirty="0">
                  <a:solidFill>
                    <a:srgbClr val="003D69"/>
                  </a:solidFill>
                  <a:latin typeface="+mj-lt"/>
                </a:rPr>
                <a:t>due to their longer life expectancy. This includes the potential need for long-term care, which can be a significant financial burden.</a:t>
              </a:r>
            </a:p>
          </p:txBody>
        </p:sp>
      </p:grpSp>
      <p:sp>
        <p:nvSpPr>
          <p:cNvPr id="2" name="TextBox 1">
            <a:extLst>
              <a:ext uri="{FF2B5EF4-FFF2-40B4-BE49-F238E27FC236}">
                <a16:creationId xmlns:a16="http://schemas.microsoft.com/office/drawing/2014/main" id="{870FE60E-EABB-35DA-87EA-71A954DCB1EC}"/>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18</a:t>
            </a:fld>
            <a:r>
              <a:rPr lang="en-US" sz="1100" dirty="0"/>
              <a:t> of 27</a:t>
            </a:r>
          </a:p>
        </p:txBody>
      </p:sp>
      <p:grpSp>
        <p:nvGrpSpPr>
          <p:cNvPr id="3" name="Group 2">
            <a:extLst>
              <a:ext uri="{FF2B5EF4-FFF2-40B4-BE49-F238E27FC236}">
                <a16:creationId xmlns:a16="http://schemas.microsoft.com/office/drawing/2014/main" id="{C8B547FB-75F3-847A-508E-F7B248B441B5}"/>
              </a:ext>
            </a:extLst>
          </p:cNvPr>
          <p:cNvGrpSpPr/>
          <p:nvPr/>
        </p:nvGrpSpPr>
        <p:grpSpPr>
          <a:xfrm>
            <a:off x="628833" y="724510"/>
            <a:ext cx="757779" cy="160020"/>
            <a:chOff x="304800" y="914736"/>
            <a:chExt cx="757779" cy="160020"/>
          </a:xfrm>
        </p:grpSpPr>
        <p:sp>
          <p:nvSpPr>
            <p:cNvPr id="15" name="Oval 14">
              <a:extLst>
                <a:ext uri="{FF2B5EF4-FFF2-40B4-BE49-F238E27FC236}">
                  <a16:creationId xmlns:a16="http://schemas.microsoft.com/office/drawing/2014/main" id="{555F0425-C445-6571-957D-108353822ABD}"/>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5E608B7-EC0B-3BAF-3D2D-A9C424AB0DD0}"/>
                </a:ext>
              </a:extLst>
            </p:cNvPr>
            <p:cNvSpPr/>
            <p:nvPr/>
          </p:nvSpPr>
          <p:spPr>
            <a:xfrm>
              <a:off x="504053" y="914736"/>
              <a:ext cx="160020" cy="160020"/>
            </a:xfrm>
            <a:prstGeom prst="ellipse">
              <a:avLst/>
            </a:prstGeom>
            <a:solidFill>
              <a:srgbClr val="15B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FF447D-4CB8-1467-704A-4062D61438BC}"/>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47505CD-AF05-3A27-A631-8DCAA5416E4C}"/>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1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2">
            <a:extLst>
              <a:ext uri="{FF2B5EF4-FFF2-40B4-BE49-F238E27FC236}">
                <a16:creationId xmlns:a16="http://schemas.microsoft.com/office/drawing/2014/main" id="{65FA317E-5EF1-C0E3-ADEF-1384BC4D5DA1}"/>
              </a:ext>
            </a:extLst>
          </p:cNvPr>
          <p:cNvSpPr/>
          <p:nvPr/>
        </p:nvSpPr>
        <p:spPr>
          <a:xfrm>
            <a:off x="790766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What you can do:</a:t>
            </a:r>
          </a:p>
          <a:p>
            <a:pPr algn="ctr"/>
            <a:r>
              <a:rPr lang="en-US" sz="2400" dirty="0">
                <a:solidFill>
                  <a:srgbClr val="8BD2FE"/>
                </a:solidFill>
              </a:rPr>
              <a:t>If you are facing a gray divorce, seek professional financial advice early. Ensure that accounts are properly divided. It’s crucial to reassess your financial goals after divorce to ensure you’re still on track for a secure retirement.</a:t>
            </a:r>
            <a:endParaRPr lang="en-US" sz="3600" dirty="0">
              <a:solidFill>
                <a:srgbClr val="8BD2FE"/>
              </a:solidFill>
            </a:endParaRPr>
          </a:p>
        </p:txBody>
      </p:sp>
      <p:grpSp>
        <p:nvGrpSpPr>
          <p:cNvPr id="10" name="Group 9">
            <a:extLst>
              <a:ext uri="{FF2B5EF4-FFF2-40B4-BE49-F238E27FC236}">
                <a16:creationId xmlns:a16="http://schemas.microsoft.com/office/drawing/2014/main" id="{06C163B5-4870-9E3A-99FD-84C07092E839}"/>
              </a:ext>
            </a:extLst>
          </p:cNvPr>
          <p:cNvGrpSpPr/>
          <p:nvPr/>
        </p:nvGrpSpPr>
        <p:grpSpPr>
          <a:xfrm rot="15817324">
            <a:off x="-412456" y="5540711"/>
            <a:ext cx="1829720" cy="1829720"/>
            <a:chOff x="-416879" y="-567355"/>
            <a:chExt cx="1829720" cy="1829720"/>
          </a:xfrm>
        </p:grpSpPr>
        <p:sp>
          <p:nvSpPr>
            <p:cNvPr id="11" name="Block Arc 10">
              <a:extLst>
                <a:ext uri="{FF2B5EF4-FFF2-40B4-BE49-F238E27FC236}">
                  <a16:creationId xmlns:a16="http://schemas.microsoft.com/office/drawing/2014/main" id="{0CD5D794-9BDD-AB53-E57F-0DF04EA54D84}"/>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8C7D92C5-6907-AE64-2E08-075C369BD71F}"/>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F91FD87E-D842-2571-EBAE-4F87ADB5EC0F}"/>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TextBox 25">
            <a:extLst>
              <a:ext uri="{FF2B5EF4-FFF2-40B4-BE49-F238E27FC236}">
                <a16:creationId xmlns:a16="http://schemas.microsoft.com/office/drawing/2014/main" id="{CFF765F2-9327-52ED-2063-E214BCC0E9C0}"/>
              </a:ext>
            </a:extLst>
          </p:cNvPr>
          <p:cNvSpPr txBox="1"/>
          <p:nvPr/>
        </p:nvSpPr>
        <p:spPr>
          <a:xfrm>
            <a:off x="540913" y="1685733"/>
            <a:ext cx="6704004" cy="3539430"/>
          </a:xfrm>
          <a:prstGeom prst="rect">
            <a:avLst/>
          </a:prstGeom>
          <a:noFill/>
        </p:spPr>
        <p:txBody>
          <a:bodyPr wrap="square">
            <a:spAutoFit/>
          </a:bodyPr>
          <a:lstStyle/>
          <a:p>
            <a:pPr algn="ctr"/>
            <a:r>
              <a:rPr lang="en-US" sz="3200" dirty="0">
                <a:solidFill>
                  <a:srgbClr val="008DCA"/>
                </a:solidFill>
                <a:latin typeface="+mj-lt"/>
              </a:rPr>
              <a:t>Late-in-life divorce can be </a:t>
            </a:r>
            <a:r>
              <a:rPr lang="en-US" sz="3200" b="1" dirty="0">
                <a:solidFill>
                  <a:srgbClr val="008DCA"/>
                </a:solidFill>
              </a:rPr>
              <a:t>especially challenging for women</a:t>
            </a:r>
            <a:r>
              <a:rPr lang="en-US" sz="3200" dirty="0">
                <a:solidFill>
                  <a:srgbClr val="008DCA"/>
                </a:solidFill>
              </a:rPr>
              <a:t>, </a:t>
            </a:r>
            <a:r>
              <a:rPr lang="en-US" sz="3200" dirty="0">
                <a:solidFill>
                  <a:srgbClr val="008DCA"/>
                </a:solidFill>
                <a:latin typeface="+mj-lt"/>
              </a:rPr>
              <a:t>who may find themselves managing their finances </a:t>
            </a:r>
            <a:br>
              <a:rPr lang="en-US" sz="3200" dirty="0">
                <a:solidFill>
                  <a:srgbClr val="008DCA"/>
                </a:solidFill>
                <a:latin typeface="+mj-lt"/>
              </a:rPr>
            </a:br>
            <a:r>
              <a:rPr lang="en-US" sz="3200" dirty="0">
                <a:solidFill>
                  <a:srgbClr val="008DCA"/>
                </a:solidFill>
                <a:latin typeface="+mj-lt"/>
              </a:rPr>
              <a:t>on their own for the first time. </a:t>
            </a:r>
            <a:br>
              <a:rPr lang="en-US" sz="3200" dirty="0">
                <a:solidFill>
                  <a:srgbClr val="008DCA"/>
                </a:solidFill>
              </a:rPr>
            </a:br>
            <a:r>
              <a:rPr lang="en-US" sz="3200" dirty="0">
                <a:solidFill>
                  <a:srgbClr val="008DCA"/>
                </a:solidFill>
                <a:latin typeface="+mj-lt"/>
              </a:rPr>
              <a:t>Divorce often leads to a </a:t>
            </a:r>
            <a:r>
              <a:rPr lang="en-US" sz="3200" b="1" dirty="0">
                <a:solidFill>
                  <a:srgbClr val="008DCA"/>
                </a:solidFill>
              </a:rPr>
              <a:t>significant reduction in retirement savings</a:t>
            </a:r>
            <a:r>
              <a:rPr lang="en-US" sz="3200" dirty="0">
                <a:solidFill>
                  <a:srgbClr val="008DCA"/>
                </a:solidFill>
              </a:rPr>
              <a:t>, </a:t>
            </a:r>
            <a:br>
              <a:rPr lang="en-US" sz="3200" dirty="0">
                <a:solidFill>
                  <a:srgbClr val="008DCA"/>
                </a:solidFill>
              </a:rPr>
            </a:br>
            <a:r>
              <a:rPr lang="en-US" sz="3200" dirty="0">
                <a:solidFill>
                  <a:srgbClr val="008DCA"/>
                </a:solidFill>
                <a:latin typeface="+mj-lt"/>
              </a:rPr>
              <a:t>as assets are divided.</a:t>
            </a:r>
          </a:p>
        </p:txBody>
      </p:sp>
      <p:sp>
        <p:nvSpPr>
          <p:cNvPr id="20" name="Rectangle: Rounded Corners 19">
            <a:extLst>
              <a:ext uri="{FF2B5EF4-FFF2-40B4-BE49-F238E27FC236}">
                <a16:creationId xmlns:a16="http://schemas.microsoft.com/office/drawing/2014/main" id="{05BFB4E2-C83B-60AD-1BFC-14BF3A3A13A5}"/>
              </a:ext>
            </a:extLst>
          </p:cNvPr>
          <p:cNvSpPr/>
          <p:nvPr/>
        </p:nvSpPr>
        <p:spPr>
          <a:xfrm>
            <a:off x="463640" y="1623371"/>
            <a:ext cx="6951124" cy="3601792"/>
          </a:xfrm>
          <a:prstGeom prst="roundRect">
            <a:avLst/>
          </a:prstGeom>
          <a:noFill/>
          <a:ln w="38100">
            <a:solidFill>
              <a:srgbClr val="008DC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604B"/>
              </a:solidFill>
            </a:endParaRPr>
          </a:p>
        </p:txBody>
      </p:sp>
      <p:grpSp>
        <p:nvGrpSpPr>
          <p:cNvPr id="2" name="Group 1">
            <a:extLst>
              <a:ext uri="{FF2B5EF4-FFF2-40B4-BE49-F238E27FC236}">
                <a16:creationId xmlns:a16="http://schemas.microsoft.com/office/drawing/2014/main" id="{A602454C-6C46-0ABB-5A0F-DF6A106CE346}"/>
              </a:ext>
            </a:extLst>
          </p:cNvPr>
          <p:cNvGrpSpPr/>
          <p:nvPr/>
        </p:nvGrpSpPr>
        <p:grpSpPr>
          <a:xfrm>
            <a:off x="385828" y="309818"/>
            <a:ext cx="5641485" cy="646331"/>
            <a:chOff x="755023" y="4261614"/>
            <a:chExt cx="5641485" cy="646331"/>
          </a:xfrm>
        </p:grpSpPr>
        <p:pic>
          <p:nvPicPr>
            <p:cNvPr id="16" name="Picture 15">
              <a:extLst>
                <a:ext uri="{FF2B5EF4-FFF2-40B4-BE49-F238E27FC236}">
                  <a16:creationId xmlns:a16="http://schemas.microsoft.com/office/drawing/2014/main" id="{049AE15F-26F9-3370-2BC7-E36FC866D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5023" y="4350879"/>
              <a:ext cx="467802" cy="467802"/>
            </a:xfrm>
            <a:prstGeom prst="rect">
              <a:avLst/>
            </a:prstGeom>
          </p:spPr>
        </p:pic>
        <p:sp>
          <p:nvSpPr>
            <p:cNvPr id="17" name="TextBox 16">
              <a:extLst>
                <a:ext uri="{FF2B5EF4-FFF2-40B4-BE49-F238E27FC236}">
                  <a16:creationId xmlns:a16="http://schemas.microsoft.com/office/drawing/2014/main" id="{63952C6B-3773-77FA-154E-04C3DF2577F1}"/>
                </a:ext>
              </a:extLst>
            </p:cNvPr>
            <p:cNvSpPr txBox="1"/>
            <p:nvPr/>
          </p:nvSpPr>
          <p:spPr>
            <a:xfrm>
              <a:off x="1310636" y="4261614"/>
              <a:ext cx="5085872" cy="646331"/>
            </a:xfrm>
            <a:prstGeom prst="rect">
              <a:avLst/>
            </a:prstGeom>
            <a:noFill/>
          </p:spPr>
          <p:txBody>
            <a:bodyPr wrap="square">
              <a:spAutoFit/>
            </a:bodyPr>
            <a:lstStyle/>
            <a:p>
              <a:r>
                <a:rPr lang="en-US" sz="3600" b="1" dirty="0"/>
                <a:t>Gray divorce</a:t>
              </a:r>
            </a:p>
          </p:txBody>
        </p:sp>
      </p:grpSp>
      <p:sp>
        <p:nvSpPr>
          <p:cNvPr id="3" name="TextBox 2">
            <a:extLst>
              <a:ext uri="{FF2B5EF4-FFF2-40B4-BE49-F238E27FC236}">
                <a16:creationId xmlns:a16="http://schemas.microsoft.com/office/drawing/2014/main" id="{E9A20E88-AA03-97BB-C1D3-B2759768EFFC}"/>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19</a:t>
            </a:fld>
            <a:r>
              <a:rPr lang="en-US" sz="1100" dirty="0">
                <a:solidFill>
                  <a:schemeClr val="bg1"/>
                </a:solidFill>
              </a:rPr>
              <a:t> of 27</a:t>
            </a:r>
          </a:p>
        </p:txBody>
      </p:sp>
      <p:sp>
        <p:nvSpPr>
          <p:cNvPr id="5" name="TextBox 4">
            <a:extLst>
              <a:ext uri="{FF2B5EF4-FFF2-40B4-BE49-F238E27FC236}">
                <a16:creationId xmlns:a16="http://schemas.microsoft.com/office/drawing/2014/main" id="{8997BD28-7041-0195-E2C9-6AF61A313D6A}"/>
              </a:ext>
            </a:extLst>
          </p:cNvPr>
          <p:cNvSpPr txBox="1"/>
          <p:nvPr/>
        </p:nvSpPr>
        <p:spPr>
          <a:xfrm>
            <a:off x="10460050" y="6596390"/>
            <a:ext cx="849180" cy="261610"/>
          </a:xfrm>
          <a:prstGeom prst="rect">
            <a:avLst/>
          </a:prstGeom>
          <a:noFill/>
        </p:spPr>
        <p:txBody>
          <a:bodyPr wrap="square" rtlCol="0">
            <a:spAutoFit/>
          </a:bodyPr>
          <a:lstStyle/>
          <a:p>
            <a:r>
              <a:rPr lang="en-US" sz="1100" dirty="0">
                <a:solidFill>
                  <a:schemeClr val="bg2"/>
                </a:solidFill>
              </a:rPr>
              <a:t>REV 4-26</a:t>
            </a:r>
          </a:p>
        </p:txBody>
      </p:sp>
      <p:grpSp>
        <p:nvGrpSpPr>
          <p:cNvPr id="6" name="Group 5">
            <a:extLst>
              <a:ext uri="{FF2B5EF4-FFF2-40B4-BE49-F238E27FC236}">
                <a16:creationId xmlns:a16="http://schemas.microsoft.com/office/drawing/2014/main" id="{50EF16FC-3F30-714B-C6EA-FBE1FDA895E5}"/>
              </a:ext>
            </a:extLst>
          </p:cNvPr>
          <p:cNvGrpSpPr/>
          <p:nvPr/>
        </p:nvGrpSpPr>
        <p:grpSpPr>
          <a:xfrm>
            <a:off x="10930340" y="479149"/>
            <a:ext cx="757779" cy="160020"/>
            <a:chOff x="304800" y="914736"/>
            <a:chExt cx="757779" cy="160020"/>
          </a:xfrm>
        </p:grpSpPr>
        <p:sp>
          <p:nvSpPr>
            <p:cNvPr id="7" name="Oval 6">
              <a:extLst>
                <a:ext uri="{FF2B5EF4-FFF2-40B4-BE49-F238E27FC236}">
                  <a16:creationId xmlns:a16="http://schemas.microsoft.com/office/drawing/2014/main" id="{5BD1C52D-BD22-8E61-A6C9-C9EC64684E96}"/>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5154A3-B136-1578-A540-F55E426A2737}"/>
                </a:ext>
              </a:extLst>
            </p:cNvPr>
            <p:cNvSpPr/>
            <p:nvPr/>
          </p:nvSpPr>
          <p:spPr>
            <a:xfrm>
              <a:off x="504053" y="914736"/>
              <a:ext cx="160020" cy="160020"/>
            </a:xfrm>
            <a:prstGeom prst="ellipse">
              <a:avLst/>
            </a:prstGeom>
            <a:solidFill>
              <a:srgbClr val="6CE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6498CD-3FD0-E723-BF1D-E5378AAFBEA3}"/>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704C596-5620-3D9B-2EF3-DF8E80D926F5}"/>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66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5091A5-577B-D576-F8F1-53C4CE9D4834}"/>
              </a:ext>
            </a:extLst>
          </p:cNvPr>
          <p:cNvSpPr/>
          <p:nvPr/>
        </p:nvSpPr>
        <p:spPr>
          <a:xfrm>
            <a:off x="0" y="0"/>
            <a:ext cx="12192000" cy="6858000"/>
          </a:xfrm>
          <a:prstGeom prst="rect">
            <a:avLst/>
          </a:prstGeom>
          <a:solidFill>
            <a:srgbClr val="8BD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A210F66-091D-8135-6A7E-90BEF4EFAAB0}"/>
              </a:ext>
            </a:extLst>
          </p:cNvPr>
          <p:cNvPicPr>
            <a:picLocks noChangeAspect="1"/>
          </p:cNvPicPr>
          <p:nvPr/>
        </p:nvPicPr>
        <p:blipFill rotWithShape="1">
          <a:blip r:embed="rId3" cstate="print">
            <a:duotone>
              <a:prstClr val="black"/>
              <a:srgbClr val="008DCA">
                <a:tint val="45000"/>
                <a:satMod val="400000"/>
              </a:srgbClr>
            </a:duotone>
            <a:extLst>
              <a:ext uri="{28A0092B-C50C-407E-A947-70E740481C1C}">
                <a14:useLocalDpi xmlns:a14="http://schemas.microsoft.com/office/drawing/2010/main" val="0"/>
              </a:ext>
            </a:extLst>
          </a:blip>
          <a:srcRect l="-1" t="-30" r="621" b="34"/>
          <a:stretch/>
        </p:blipFill>
        <p:spPr>
          <a:xfrm flipH="1">
            <a:off x="152399" y="0"/>
            <a:ext cx="6796485" cy="6858000"/>
          </a:xfrm>
          <a:prstGeom prst="rect">
            <a:avLst/>
          </a:prstGeom>
        </p:spPr>
      </p:pic>
      <p:sp>
        <p:nvSpPr>
          <p:cNvPr id="4" name="TextBox 3">
            <a:extLst>
              <a:ext uri="{FF2B5EF4-FFF2-40B4-BE49-F238E27FC236}">
                <a16:creationId xmlns:a16="http://schemas.microsoft.com/office/drawing/2014/main" id="{EDC57B45-648B-904E-90C0-FF15A1F2F4D3}"/>
              </a:ext>
            </a:extLst>
          </p:cNvPr>
          <p:cNvSpPr txBox="1"/>
          <p:nvPr/>
        </p:nvSpPr>
        <p:spPr>
          <a:xfrm>
            <a:off x="4379976" y="3026878"/>
            <a:ext cx="7473696" cy="1846659"/>
          </a:xfrm>
          <a:prstGeom prst="rect">
            <a:avLst/>
          </a:prstGeom>
          <a:noFill/>
        </p:spPr>
        <p:txBody>
          <a:bodyPr wrap="square" rtlCol="0">
            <a:spAutoFit/>
          </a:bodyPr>
          <a:lstStyle/>
          <a:p>
            <a:pPr algn="ctr"/>
            <a:r>
              <a:rPr lang="en-US" sz="6000" b="1" dirty="0">
                <a:solidFill>
                  <a:srgbClr val="003D69"/>
                </a:solidFill>
              </a:rPr>
              <a:t>Women and Wealth:</a:t>
            </a:r>
          </a:p>
          <a:p>
            <a:pPr algn="ctr"/>
            <a:r>
              <a:rPr lang="en-US" sz="5400" dirty="0">
                <a:solidFill>
                  <a:srgbClr val="008DCA"/>
                </a:solidFill>
                <a:latin typeface="+mj-lt"/>
              </a:rPr>
              <a:t>The Next Chapter</a:t>
            </a:r>
          </a:p>
        </p:txBody>
      </p:sp>
      <p:pic>
        <p:nvPicPr>
          <p:cNvPr id="5" name="Picture 4">
            <a:extLst>
              <a:ext uri="{FF2B5EF4-FFF2-40B4-BE49-F238E27FC236}">
                <a16:creationId xmlns:a16="http://schemas.microsoft.com/office/drawing/2014/main" id="{BA2D97C3-D96F-28F5-3B07-2A6F7D6F9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03472" y="134908"/>
            <a:ext cx="2443813" cy="883774"/>
          </a:xfrm>
          <a:prstGeom prst="rect">
            <a:avLst/>
          </a:prstGeom>
        </p:spPr>
      </p:pic>
      <p:sp>
        <p:nvSpPr>
          <p:cNvPr id="6" name="TextBox 5">
            <a:extLst>
              <a:ext uri="{FF2B5EF4-FFF2-40B4-BE49-F238E27FC236}">
                <a16:creationId xmlns:a16="http://schemas.microsoft.com/office/drawing/2014/main" id="{6A32B6BB-5939-58C7-79C7-D23DD9064CA2}"/>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a:t>
            </a:fld>
            <a:r>
              <a:rPr lang="en-US" sz="1100" dirty="0"/>
              <a:t> of 27</a:t>
            </a:r>
          </a:p>
        </p:txBody>
      </p:sp>
      <p:sp>
        <p:nvSpPr>
          <p:cNvPr id="7" name="TextBox 6">
            <a:extLst>
              <a:ext uri="{FF2B5EF4-FFF2-40B4-BE49-F238E27FC236}">
                <a16:creationId xmlns:a16="http://schemas.microsoft.com/office/drawing/2014/main" id="{6C9E3336-476C-3C85-20D8-BD072097B2DF}"/>
              </a:ext>
            </a:extLst>
          </p:cNvPr>
          <p:cNvSpPr txBox="1"/>
          <p:nvPr/>
        </p:nvSpPr>
        <p:spPr>
          <a:xfrm>
            <a:off x="1" y="6596390"/>
            <a:ext cx="1731948" cy="261610"/>
          </a:xfrm>
          <a:prstGeom prst="rect">
            <a:avLst/>
          </a:prstGeom>
          <a:noFill/>
        </p:spPr>
        <p:txBody>
          <a:bodyPr wrap="square" rtlCol="0">
            <a:spAutoFit/>
          </a:bodyPr>
          <a:lstStyle/>
          <a:p>
            <a:r>
              <a:rPr lang="en-US" sz="1100" kern="1200" dirty="0">
                <a:effectLst/>
                <a:latin typeface="+mn-lt"/>
                <a:ea typeface="+mn-ea"/>
                <a:cs typeface="+mn-cs"/>
              </a:rPr>
              <a:t>38685Y</a:t>
            </a:r>
          </a:p>
        </p:txBody>
      </p:sp>
      <p:sp>
        <p:nvSpPr>
          <p:cNvPr id="8" name="TextBox 7">
            <a:extLst>
              <a:ext uri="{FF2B5EF4-FFF2-40B4-BE49-F238E27FC236}">
                <a16:creationId xmlns:a16="http://schemas.microsoft.com/office/drawing/2014/main" id="{516F5880-4FB0-00C5-658D-8C9C8F8BFAA4}"/>
              </a:ext>
            </a:extLst>
          </p:cNvPr>
          <p:cNvSpPr txBox="1"/>
          <p:nvPr/>
        </p:nvSpPr>
        <p:spPr>
          <a:xfrm>
            <a:off x="10282686" y="6596390"/>
            <a:ext cx="1138349" cy="261610"/>
          </a:xfrm>
          <a:prstGeom prst="rect">
            <a:avLst/>
          </a:prstGeom>
          <a:noFill/>
        </p:spPr>
        <p:txBody>
          <a:bodyPr wrap="square" rtlCol="0">
            <a:spAutoFit/>
          </a:bodyPr>
          <a:lstStyle/>
          <a:p>
            <a:r>
              <a:rPr lang="en-US" sz="1100" dirty="0"/>
              <a:t>REV 4-26</a:t>
            </a:r>
          </a:p>
        </p:txBody>
      </p:sp>
    </p:spTree>
    <p:extLst>
      <p:ext uri="{BB962C8B-B14F-4D97-AF65-F5344CB8AC3E}">
        <p14:creationId xmlns:p14="http://schemas.microsoft.com/office/powerpoint/2010/main" val="229306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EE57E3-2FB2-D9A1-1479-0C9136E719DC}"/>
              </a:ext>
            </a:extLst>
          </p:cNvPr>
          <p:cNvGrpSpPr/>
          <p:nvPr/>
        </p:nvGrpSpPr>
        <p:grpSpPr>
          <a:xfrm>
            <a:off x="4496089" y="262708"/>
            <a:ext cx="6620607" cy="1200329"/>
            <a:chOff x="737523" y="5152390"/>
            <a:chExt cx="6620607" cy="1200329"/>
          </a:xfrm>
        </p:grpSpPr>
        <p:pic>
          <p:nvPicPr>
            <p:cNvPr id="3" name="Picture 2">
              <a:extLst>
                <a:ext uri="{FF2B5EF4-FFF2-40B4-BE49-F238E27FC236}">
                  <a16:creationId xmlns:a16="http://schemas.microsoft.com/office/drawing/2014/main" id="{FE1AB9E7-F1E7-CCAE-5B00-1958652656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7523" y="5234223"/>
              <a:ext cx="516683" cy="459512"/>
            </a:xfrm>
            <a:prstGeom prst="rect">
              <a:avLst/>
            </a:prstGeom>
          </p:spPr>
        </p:pic>
        <p:sp>
          <p:nvSpPr>
            <p:cNvPr id="15" name="TextBox 14">
              <a:extLst>
                <a:ext uri="{FF2B5EF4-FFF2-40B4-BE49-F238E27FC236}">
                  <a16:creationId xmlns:a16="http://schemas.microsoft.com/office/drawing/2014/main" id="{540A168C-EB77-200E-DC5B-5A1F61BF90F3}"/>
                </a:ext>
              </a:extLst>
            </p:cNvPr>
            <p:cNvSpPr txBox="1"/>
            <p:nvPr/>
          </p:nvSpPr>
          <p:spPr>
            <a:xfrm>
              <a:off x="1288093" y="5152390"/>
              <a:ext cx="6070037" cy="1200329"/>
            </a:xfrm>
            <a:prstGeom prst="rect">
              <a:avLst/>
            </a:prstGeom>
            <a:noFill/>
          </p:spPr>
          <p:txBody>
            <a:bodyPr wrap="square">
              <a:spAutoFit/>
            </a:bodyPr>
            <a:lstStyle/>
            <a:p>
              <a:r>
                <a:rPr lang="en-US" sz="3600" b="1" dirty="0"/>
                <a:t>Lack of confidence in financial planning</a:t>
              </a:r>
            </a:p>
          </p:txBody>
        </p:sp>
      </p:grpSp>
      <p:sp>
        <p:nvSpPr>
          <p:cNvPr id="4" name="!!CoverSlideFooterText2">
            <a:extLst>
              <a:ext uri="{FF2B5EF4-FFF2-40B4-BE49-F238E27FC236}">
                <a16:creationId xmlns:a16="http://schemas.microsoft.com/office/drawing/2014/main" id="{5CEC11F1-EF06-161A-1BBF-C1E81F079FE2}"/>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What you can do:</a:t>
            </a:r>
          </a:p>
          <a:p>
            <a:pPr algn="ctr"/>
            <a:r>
              <a:rPr lang="en-US" sz="2400" dirty="0">
                <a:solidFill>
                  <a:srgbClr val="8BD2FE"/>
                </a:solidFill>
              </a:rPr>
              <a:t>Take control of your financial future by increasing your financial literacy. Attend seminars, read financial books, and consult with professionals who can guide you through building a solid, personalized retirement plan.</a:t>
            </a:r>
          </a:p>
        </p:txBody>
      </p:sp>
      <p:grpSp>
        <p:nvGrpSpPr>
          <p:cNvPr id="10" name="Group 9">
            <a:extLst>
              <a:ext uri="{FF2B5EF4-FFF2-40B4-BE49-F238E27FC236}">
                <a16:creationId xmlns:a16="http://schemas.microsoft.com/office/drawing/2014/main" id="{779EF55F-16E1-9C4D-A214-D02836BB5875}"/>
              </a:ext>
            </a:extLst>
          </p:cNvPr>
          <p:cNvGrpSpPr/>
          <p:nvPr/>
        </p:nvGrpSpPr>
        <p:grpSpPr>
          <a:xfrm rot="5663574">
            <a:off x="11032795" y="-740875"/>
            <a:ext cx="1829720" cy="1829720"/>
            <a:chOff x="-416879" y="-567355"/>
            <a:chExt cx="1829720" cy="1829720"/>
          </a:xfrm>
        </p:grpSpPr>
        <p:sp>
          <p:nvSpPr>
            <p:cNvPr id="11" name="Block Arc 10">
              <a:extLst>
                <a:ext uri="{FF2B5EF4-FFF2-40B4-BE49-F238E27FC236}">
                  <a16:creationId xmlns:a16="http://schemas.microsoft.com/office/drawing/2014/main" id="{8C4D8D49-8E34-3502-F3C7-4EDED1615542}"/>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79258382-6A47-B415-C747-55A3CB7F9E78}"/>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DD8C709B-FB28-EF93-77C2-172C0D21C13F}"/>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a:extLst>
              <a:ext uri="{FF2B5EF4-FFF2-40B4-BE49-F238E27FC236}">
                <a16:creationId xmlns:a16="http://schemas.microsoft.com/office/drawing/2014/main" id="{DE9E9723-68B9-1B33-BADB-41E7B3B5C966}"/>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grpSp>
        <p:nvGrpSpPr>
          <p:cNvPr id="18" name="Group 17">
            <a:extLst>
              <a:ext uri="{FF2B5EF4-FFF2-40B4-BE49-F238E27FC236}">
                <a16:creationId xmlns:a16="http://schemas.microsoft.com/office/drawing/2014/main" id="{B1C5B3A7-3E1A-FC9B-E8B4-6957E211442D}"/>
              </a:ext>
            </a:extLst>
          </p:cNvPr>
          <p:cNvGrpSpPr/>
          <p:nvPr/>
        </p:nvGrpSpPr>
        <p:grpSpPr>
          <a:xfrm>
            <a:off x="5182569" y="1899745"/>
            <a:ext cx="5739685" cy="2878317"/>
            <a:chOff x="5151549" y="1590652"/>
            <a:chExt cx="5739685" cy="2840843"/>
          </a:xfrm>
        </p:grpSpPr>
        <p:sp>
          <p:nvSpPr>
            <p:cNvPr id="19" name="Rectangle: Rounded Corners 18">
              <a:extLst>
                <a:ext uri="{FF2B5EF4-FFF2-40B4-BE49-F238E27FC236}">
                  <a16:creationId xmlns:a16="http://schemas.microsoft.com/office/drawing/2014/main" id="{4AF82A0D-E6F1-CDC8-C794-BA4155C3A278}"/>
                </a:ext>
              </a:extLst>
            </p:cNvPr>
            <p:cNvSpPr/>
            <p:nvPr/>
          </p:nvSpPr>
          <p:spPr>
            <a:xfrm>
              <a:off x="5151549" y="1590652"/>
              <a:ext cx="5739685" cy="2840843"/>
            </a:xfrm>
            <a:prstGeom prst="roundRect">
              <a:avLst/>
            </a:prstGeom>
            <a:noFill/>
            <a:ln w="38100">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604B"/>
                </a:solidFill>
              </a:endParaRPr>
            </a:p>
          </p:txBody>
        </p:sp>
        <p:sp>
          <p:nvSpPr>
            <p:cNvPr id="20" name="TextBox 19">
              <a:extLst>
                <a:ext uri="{FF2B5EF4-FFF2-40B4-BE49-F238E27FC236}">
                  <a16:creationId xmlns:a16="http://schemas.microsoft.com/office/drawing/2014/main" id="{668EF0D8-5107-D076-9572-C815C0EFC03C}"/>
                </a:ext>
              </a:extLst>
            </p:cNvPr>
            <p:cNvSpPr txBox="1"/>
            <p:nvPr/>
          </p:nvSpPr>
          <p:spPr>
            <a:xfrm>
              <a:off x="5205210" y="1733801"/>
              <a:ext cx="5632361" cy="2554545"/>
            </a:xfrm>
            <a:prstGeom prst="rect">
              <a:avLst/>
            </a:prstGeom>
            <a:noFill/>
          </p:spPr>
          <p:txBody>
            <a:bodyPr wrap="square">
              <a:spAutoFit/>
            </a:bodyPr>
            <a:lstStyle/>
            <a:p>
              <a:pPr algn="ctr"/>
              <a:r>
                <a:rPr lang="en-US" sz="3200" dirty="0">
                  <a:solidFill>
                    <a:srgbClr val="003D69"/>
                  </a:solidFill>
                  <a:latin typeface="+mj-lt"/>
                </a:rPr>
                <a:t>According to our study, </a:t>
              </a:r>
              <a:r>
                <a:rPr lang="en-US" sz="3200" b="1" dirty="0">
                  <a:solidFill>
                    <a:srgbClr val="003D69"/>
                  </a:solidFill>
                </a:rPr>
                <a:t>women aged 45-64 are 87% more </a:t>
              </a:r>
              <a:br>
                <a:rPr lang="en-US" sz="3200" b="1" dirty="0">
                  <a:solidFill>
                    <a:srgbClr val="003D69"/>
                  </a:solidFill>
                </a:rPr>
              </a:br>
              <a:r>
                <a:rPr lang="en-US" sz="3200" b="1" dirty="0">
                  <a:solidFill>
                    <a:srgbClr val="003D69"/>
                  </a:solidFill>
                </a:rPr>
                <a:t>likely</a:t>
              </a:r>
              <a:r>
                <a:rPr lang="en-US" sz="3200" dirty="0">
                  <a:solidFill>
                    <a:srgbClr val="003D69"/>
                  </a:solidFill>
                </a:rPr>
                <a:t> </a:t>
              </a:r>
              <a:r>
                <a:rPr lang="en-US" sz="3200" dirty="0">
                  <a:solidFill>
                    <a:srgbClr val="003D69"/>
                  </a:solidFill>
                  <a:latin typeface="+mj-lt"/>
                </a:rPr>
                <a:t>than men aged 45-64 to </a:t>
              </a:r>
              <a:r>
                <a:rPr lang="en-US" sz="3200" b="1" dirty="0">
                  <a:solidFill>
                    <a:srgbClr val="003D69"/>
                  </a:solidFill>
                </a:rPr>
                <a:t>feel uncertain </a:t>
              </a:r>
              <a:r>
                <a:rPr lang="en-US" sz="3200" dirty="0">
                  <a:solidFill>
                    <a:srgbClr val="003D69"/>
                  </a:solidFill>
                  <a:latin typeface="+mj-lt"/>
                </a:rPr>
                <a:t>about their retirement needs.</a:t>
              </a:r>
            </a:p>
          </p:txBody>
        </p:sp>
      </p:grpSp>
      <p:sp>
        <p:nvSpPr>
          <p:cNvPr id="16" name="TextBox 15">
            <a:extLst>
              <a:ext uri="{FF2B5EF4-FFF2-40B4-BE49-F238E27FC236}">
                <a16:creationId xmlns:a16="http://schemas.microsoft.com/office/drawing/2014/main" id="{C7897C46-E042-930E-25C2-B241F9065755}"/>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20</a:t>
            </a:fld>
            <a:r>
              <a:rPr lang="en-US" sz="1100" dirty="0"/>
              <a:t> of 27</a:t>
            </a:r>
          </a:p>
        </p:txBody>
      </p:sp>
      <p:sp>
        <p:nvSpPr>
          <p:cNvPr id="21" name="TextBox 20">
            <a:extLst>
              <a:ext uri="{FF2B5EF4-FFF2-40B4-BE49-F238E27FC236}">
                <a16:creationId xmlns:a16="http://schemas.microsoft.com/office/drawing/2014/main" id="{83456036-1741-427E-C55B-23A2612AD654}"/>
              </a:ext>
            </a:extLst>
          </p:cNvPr>
          <p:cNvSpPr txBox="1"/>
          <p:nvPr/>
        </p:nvSpPr>
        <p:spPr>
          <a:xfrm>
            <a:off x="4282633" y="6595292"/>
            <a:ext cx="6453050" cy="261610"/>
          </a:xfrm>
          <a:prstGeom prst="rect">
            <a:avLst/>
          </a:prstGeom>
          <a:noFill/>
        </p:spPr>
        <p:txBody>
          <a:bodyPr wrap="square">
            <a:spAutoFit/>
          </a:bodyPr>
          <a:lstStyle/>
          <a:p>
            <a:r>
              <a:rPr lang="en-US" sz="1100" i="1" dirty="0"/>
              <a:t>Source: Sammons Financial Group Empowered 2024 Study</a:t>
            </a:r>
          </a:p>
        </p:txBody>
      </p:sp>
      <p:grpSp>
        <p:nvGrpSpPr>
          <p:cNvPr id="17" name="Group 16">
            <a:extLst>
              <a:ext uri="{FF2B5EF4-FFF2-40B4-BE49-F238E27FC236}">
                <a16:creationId xmlns:a16="http://schemas.microsoft.com/office/drawing/2014/main" id="{D2269B40-7008-1FAD-9F6F-146CDD85871C}"/>
              </a:ext>
            </a:extLst>
          </p:cNvPr>
          <p:cNvGrpSpPr/>
          <p:nvPr/>
        </p:nvGrpSpPr>
        <p:grpSpPr>
          <a:xfrm>
            <a:off x="628833" y="724510"/>
            <a:ext cx="757779" cy="160020"/>
            <a:chOff x="304800" y="914736"/>
            <a:chExt cx="757779" cy="160020"/>
          </a:xfrm>
        </p:grpSpPr>
        <p:sp>
          <p:nvSpPr>
            <p:cNvPr id="22" name="Oval 21">
              <a:extLst>
                <a:ext uri="{FF2B5EF4-FFF2-40B4-BE49-F238E27FC236}">
                  <a16:creationId xmlns:a16="http://schemas.microsoft.com/office/drawing/2014/main" id="{830A94C9-79B1-4596-2A46-C12241C1D5E7}"/>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E5DABBF-3573-E953-FDA7-B7C214AE05B2}"/>
                </a:ext>
              </a:extLst>
            </p:cNvPr>
            <p:cNvSpPr/>
            <p:nvPr/>
          </p:nvSpPr>
          <p:spPr>
            <a:xfrm>
              <a:off x="504053" y="914736"/>
              <a:ext cx="160020" cy="160020"/>
            </a:xfrm>
            <a:prstGeom prst="ellipse">
              <a:avLst/>
            </a:prstGeom>
            <a:solidFill>
              <a:srgbClr val="8BD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4587BB5-5C47-760A-3A1F-4F2FAE5EAF99}"/>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E08C847-6A06-2D95-FE8E-71A15083E00F}"/>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14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3A72510E-8EBC-7DC1-2C6A-2731F1D80C9E}"/>
              </a:ext>
            </a:extLst>
          </p:cNvPr>
          <p:cNvPicPr>
            <a:picLocks noChangeAspect="1" noChangeArrowheads="1"/>
          </p:cNvPicPr>
          <p:nvPr/>
        </p:nvPicPr>
        <p:blipFill>
          <a:blip r:embed="rId3" cstate="print">
            <a:duotone>
              <a:prstClr val="black"/>
              <a:srgbClr val="008DCA">
                <a:tint val="45000"/>
                <a:satMod val="400000"/>
              </a:srgbClr>
            </a:duotone>
            <a:extLst>
              <a:ext uri="{28A0092B-C50C-407E-A947-70E740481C1C}">
                <a14:useLocalDpi xmlns:a14="http://schemas.microsoft.com/office/drawing/2010/main" val="0"/>
              </a:ext>
            </a:extLst>
          </a:blip>
          <a:srcRect l="6853" r="6853"/>
          <a:stretch/>
        </p:blipFill>
        <p:spPr bwMode="auto">
          <a:xfrm>
            <a:off x="-3841840" y="-43545"/>
            <a:ext cx="8944272" cy="690154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4;p33">
            <a:extLst>
              <a:ext uri="{FF2B5EF4-FFF2-40B4-BE49-F238E27FC236}">
                <a16:creationId xmlns:a16="http://schemas.microsoft.com/office/drawing/2014/main" id="{8E899709-9042-8324-F618-57D73EEEFA54}"/>
              </a:ext>
            </a:extLst>
          </p:cNvPr>
          <p:cNvSpPr txBox="1"/>
          <p:nvPr/>
        </p:nvSpPr>
        <p:spPr>
          <a:xfrm>
            <a:off x="5102432" y="2229611"/>
            <a:ext cx="7089567" cy="2215991"/>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a typeface="Inter-Regular"/>
                <a:cs typeface="Segoe UI" panose="020B0502040204020203" pitchFamily="34" charset="0"/>
                <a:sym typeface="Inter-Regular"/>
              </a:rPr>
              <a:t>Building confidence:</a:t>
            </a:r>
          </a:p>
          <a:p>
            <a:pPr algn="ctr"/>
            <a:r>
              <a:rPr lang="en-US" sz="4800" b="1" dirty="0">
                <a:ea typeface="Inter-Regular"/>
                <a:cs typeface="Segoe UI" panose="020B0502040204020203" pitchFamily="34" charset="0"/>
                <a:sym typeface="Inter-Regular"/>
              </a:rPr>
              <a:t>How a financial professional can help</a:t>
            </a:r>
          </a:p>
        </p:txBody>
      </p:sp>
      <p:cxnSp>
        <p:nvCxnSpPr>
          <p:cNvPr id="26" name="Straight Connector 25">
            <a:extLst>
              <a:ext uri="{FF2B5EF4-FFF2-40B4-BE49-F238E27FC236}">
                <a16:creationId xmlns:a16="http://schemas.microsoft.com/office/drawing/2014/main" id="{DEEFAE4E-BCBC-BE9B-AACE-4AFD1E6002C9}"/>
              </a:ext>
            </a:extLst>
          </p:cNvPr>
          <p:cNvCxnSpPr/>
          <p:nvPr/>
        </p:nvCxnSpPr>
        <p:spPr>
          <a:xfrm>
            <a:off x="5102433" y="-43545"/>
            <a:ext cx="0" cy="7040880"/>
          </a:xfrm>
          <a:prstGeom prst="line">
            <a:avLst/>
          </a:prstGeom>
          <a:ln w="57150">
            <a:solidFill>
              <a:srgbClr val="003D6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verSlideFooterText1">
            <a:extLst>
              <a:ext uri="{FF2B5EF4-FFF2-40B4-BE49-F238E27FC236}">
                <a16:creationId xmlns:a16="http://schemas.microsoft.com/office/drawing/2014/main" id="{048B7119-AF54-3073-A400-16674970F91F}"/>
              </a:ext>
            </a:extLst>
          </p:cNvPr>
          <p:cNvSpPr/>
          <p:nvPr/>
        </p:nvSpPr>
        <p:spPr>
          <a:xfrm>
            <a:off x="11444408" y="-369127"/>
            <a:ext cx="1340259" cy="1177296"/>
          </a:xfrm>
          <a:prstGeom prst="rect">
            <a:avLst/>
          </a:prstGeom>
          <a:noFill/>
          <a:ln w="57150" cap="flat" cmpd="sng">
            <a:solidFill>
              <a:srgbClr val="00244B"/>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4" name="!!CoverSlideFooterText">
            <a:extLst>
              <a:ext uri="{FF2B5EF4-FFF2-40B4-BE49-F238E27FC236}">
                <a16:creationId xmlns:a16="http://schemas.microsoft.com/office/drawing/2014/main" id="{CC231D83-19A3-CD89-2236-1FCEFFD13D48}"/>
              </a:ext>
            </a:extLst>
          </p:cNvPr>
          <p:cNvSpPr/>
          <p:nvPr/>
        </p:nvSpPr>
        <p:spPr>
          <a:xfrm>
            <a:off x="11091512" y="-97570"/>
            <a:ext cx="1298076" cy="1266899"/>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EF68A34-BDCA-58D2-DD2C-257A1DA68D4C}"/>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5" name="TextBox 4">
            <a:extLst>
              <a:ext uri="{FF2B5EF4-FFF2-40B4-BE49-F238E27FC236}">
                <a16:creationId xmlns:a16="http://schemas.microsoft.com/office/drawing/2014/main" id="{3CEDED20-3BCF-9B66-7CBA-D8E16791A8AB}"/>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21</a:t>
            </a:fld>
            <a:r>
              <a:rPr lang="en-US" sz="1100" dirty="0"/>
              <a:t> of 27</a:t>
            </a:r>
          </a:p>
        </p:txBody>
      </p:sp>
      <p:grpSp>
        <p:nvGrpSpPr>
          <p:cNvPr id="6" name="Group 5">
            <a:extLst>
              <a:ext uri="{FF2B5EF4-FFF2-40B4-BE49-F238E27FC236}">
                <a16:creationId xmlns:a16="http://schemas.microsoft.com/office/drawing/2014/main" id="{8D21846E-1497-1678-6BD1-4FDB940A8D3F}"/>
              </a:ext>
            </a:extLst>
          </p:cNvPr>
          <p:cNvGrpSpPr/>
          <p:nvPr/>
        </p:nvGrpSpPr>
        <p:grpSpPr>
          <a:xfrm>
            <a:off x="628833" y="724510"/>
            <a:ext cx="757779" cy="160020"/>
            <a:chOff x="304800" y="914736"/>
            <a:chExt cx="757779" cy="160020"/>
          </a:xfrm>
        </p:grpSpPr>
        <p:sp>
          <p:nvSpPr>
            <p:cNvPr id="7" name="Oval 6">
              <a:extLst>
                <a:ext uri="{FF2B5EF4-FFF2-40B4-BE49-F238E27FC236}">
                  <a16:creationId xmlns:a16="http://schemas.microsoft.com/office/drawing/2014/main" id="{1B4BFD69-5748-CEC2-B66D-2A2EBB186C30}"/>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880BB8-93AB-34A5-C06A-6278FAF79B7E}"/>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3C8BDD-F673-05F8-C7D2-DC5613A2DF20}"/>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FEC5D4-2568-816F-2662-148A0E13E59A}"/>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46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verSlideFooterText2">
            <a:extLst>
              <a:ext uri="{FF2B5EF4-FFF2-40B4-BE49-F238E27FC236}">
                <a16:creationId xmlns:a16="http://schemas.microsoft.com/office/drawing/2014/main" id="{D754A54D-B7D2-E690-E3BD-87BE91F5BAB2}"/>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AAD713B-D991-51E2-F302-D97BC6D3C8B0}"/>
              </a:ext>
            </a:extLst>
          </p:cNvPr>
          <p:cNvGrpSpPr/>
          <p:nvPr/>
        </p:nvGrpSpPr>
        <p:grpSpPr>
          <a:xfrm rot="5663574">
            <a:off x="11042148" y="-754129"/>
            <a:ext cx="1829720" cy="1829720"/>
            <a:chOff x="-416879" y="-567355"/>
            <a:chExt cx="1829720" cy="1829720"/>
          </a:xfrm>
        </p:grpSpPr>
        <p:sp>
          <p:nvSpPr>
            <p:cNvPr id="12" name="Block Arc 11">
              <a:extLst>
                <a:ext uri="{FF2B5EF4-FFF2-40B4-BE49-F238E27FC236}">
                  <a16:creationId xmlns:a16="http://schemas.microsoft.com/office/drawing/2014/main" id="{27E39512-5D7F-181A-D9BE-0748D95967CD}"/>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6DF517C0-F396-A62B-97B6-FD25240EC3B7}"/>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7B68AE25-D793-8450-ACE7-DF868585098D}"/>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464D013E-871E-C3D0-FEAB-DA407A0B2BDD}"/>
              </a:ext>
            </a:extLst>
          </p:cNvPr>
          <p:cNvSpPr txBox="1"/>
          <p:nvPr/>
        </p:nvSpPr>
        <p:spPr>
          <a:xfrm>
            <a:off x="1" y="1752383"/>
            <a:ext cx="4282632" cy="3539430"/>
          </a:xfrm>
          <a:prstGeom prst="rect">
            <a:avLst/>
          </a:prstGeom>
          <a:noFill/>
        </p:spPr>
        <p:txBody>
          <a:bodyPr wrap="square">
            <a:spAutoFit/>
          </a:bodyPr>
          <a:lstStyle/>
          <a:p>
            <a:pPr algn="ctr"/>
            <a:r>
              <a:rPr lang="en-US" sz="2800" dirty="0">
                <a:solidFill>
                  <a:schemeClr val="bg1"/>
                </a:solidFill>
              </a:rPr>
              <a:t>47% of female consumers recognize financial advisors as a useful resource to learn about retirement savings</a:t>
            </a:r>
            <a:r>
              <a:rPr lang="en-US" sz="2800" dirty="0">
                <a:solidFill>
                  <a:schemeClr val="bg1"/>
                </a:solidFill>
                <a:latin typeface="Courier New" panose="02070309020205020404" pitchFamily="49" charset="0"/>
                <a:cs typeface="Courier New" panose="02070309020205020404" pitchFamily="49" charset="0"/>
              </a:rPr>
              <a:t>-</a:t>
            </a:r>
            <a:r>
              <a:rPr lang="en-US" sz="2800" dirty="0">
                <a:solidFill>
                  <a:schemeClr val="bg1"/>
                </a:solidFill>
              </a:rPr>
              <a:t>more than any other resource, including friends or family, books, news or media, or their employer.</a:t>
            </a:r>
          </a:p>
        </p:txBody>
      </p:sp>
      <p:grpSp>
        <p:nvGrpSpPr>
          <p:cNvPr id="32" name="Group 31">
            <a:extLst>
              <a:ext uri="{FF2B5EF4-FFF2-40B4-BE49-F238E27FC236}">
                <a16:creationId xmlns:a16="http://schemas.microsoft.com/office/drawing/2014/main" id="{D8BD0A53-2F06-CBE7-548A-B3FD44073F03}"/>
              </a:ext>
            </a:extLst>
          </p:cNvPr>
          <p:cNvGrpSpPr/>
          <p:nvPr/>
        </p:nvGrpSpPr>
        <p:grpSpPr>
          <a:xfrm>
            <a:off x="4391472" y="3901154"/>
            <a:ext cx="7374395" cy="1150375"/>
            <a:chOff x="6011859" y="3320716"/>
            <a:chExt cx="7374395" cy="1039255"/>
          </a:xfrm>
        </p:grpSpPr>
        <p:sp>
          <p:nvSpPr>
            <p:cNvPr id="28" name="TextBox 27">
              <a:extLst>
                <a:ext uri="{FF2B5EF4-FFF2-40B4-BE49-F238E27FC236}">
                  <a16:creationId xmlns:a16="http://schemas.microsoft.com/office/drawing/2014/main" id="{D6C91233-07A2-A682-E4C0-FE4B579492DF}"/>
                </a:ext>
              </a:extLst>
            </p:cNvPr>
            <p:cNvSpPr txBox="1"/>
            <p:nvPr/>
          </p:nvSpPr>
          <p:spPr>
            <a:xfrm>
              <a:off x="6011859" y="3391693"/>
              <a:ext cx="7327069" cy="874748"/>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Calibri" panose="020F0502020204030204" pitchFamily="34" charset="0"/>
                </a:rPr>
                <a:t>“Working with a financial advisor has made me feel more </a:t>
              </a:r>
              <a:r>
                <a:rPr lang="en-US" sz="1800" b="1" dirty="0">
                  <a:solidFill>
                    <a:srgbClr val="008DCA"/>
                  </a:solidFill>
                  <a:effectLst/>
                  <a:ea typeface="Calibri" panose="020F0502020204030204" pitchFamily="34" charset="0"/>
                  <a:cs typeface="Calibri" panose="020F0502020204030204" pitchFamily="34" charset="0"/>
                </a:rPr>
                <a:t>accountable</a:t>
              </a:r>
              <a:r>
                <a:rPr lang="en-US" sz="1800" dirty="0">
                  <a:effectLst/>
                  <a:latin typeface="+mj-lt"/>
                  <a:ea typeface="Calibri" panose="020F0502020204030204" pitchFamily="34" charset="0"/>
                  <a:cs typeface="Calibri" panose="020F0502020204030204" pitchFamily="34" charset="0"/>
                </a:rPr>
                <a:t>. I know I have someone to answer to and that pushes me to stay disciplined with my retirement savings. It’s a good feeling knowing I’m being proactive.”</a:t>
              </a:r>
            </a:p>
          </p:txBody>
        </p:sp>
        <p:sp>
          <p:nvSpPr>
            <p:cNvPr id="31" name="Rectangle: Rounded Corners 30">
              <a:extLst>
                <a:ext uri="{FF2B5EF4-FFF2-40B4-BE49-F238E27FC236}">
                  <a16:creationId xmlns:a16="http://schemas.microsoft.com/office/drawing/2014/main" id="{3B41FC77-FDFF-FB2C-B266-A168E8636099}"/>
                </a:ext>
              </a:extLst>
            </p:cNvPr>
            <p:cNvSpPr/>
            <p:nvPr/>
          </p:nvSpPr>
          <p:spPr>
            <a:xfrm>
              <a:off x="6051656" y="3320716"/>
              <a:ext cx="7334598" cy="1039255"/>
            </a:xfrm>
            <a:prstGeom prst="roundRect">
              <a:avLst/>
            </a:prstGeom>
            <a:noFill/>
            <a:ln w="38100">
              <a:solidFill>
                <a:srgbClr val="008DC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6" name="Group 35">
            <a:extLst>
              <a:ext uri="{FF2B5EF4-FFF2-40B4-BE49-F238E27FC236}">
                <a16:creationId xmlns:a16="http://schemas.microsoft.com/office/drawing/2014/main" id="{8B84A49B-336C-7667-5328-E9EC428C306B}"/>
              </a:ext>
            </a:extLst>
          </p:cNvPr>
          <p:cNvGrpSpPr/>
          <p:nvPr/>
        </p:nvGrpSpPr>
        <p:grpSpPr>
          <a:xfrm>
            <a:off x="5989320" y="2697105"/>
            <a:ext cx="6064909" cy="919246"/>
            <a:chOff x="5028700" y="1845537"/>
            <a:chExt cx="6064909" cy="919246"/>
          </a:xfrm>
        </p:grpSpPr>
        <p:sp>
          <p:nvSpPr>
            <p:cNvPr id="26" name="TextBox 25">
              <a:extLst>
                <a:ext uri="{FF2B5EF4-FFF2-40B4-BE49-F238E27FC236}">
                  <a16:creationId xmlns:a16="http://schemas.microsoft.com/office/drawing/2014/main" id="{A727B162-D572-E822-08A2-FD3EF5A2B488}"/>
                </a:ext>
              </a:extLst>
            </p:cNvPr>
            <p:cNvSpPr txBox="1"/>
            <p:nvPr/>
          </p:nvSpPr>
          <p:spPr>
            <a:xfrm>
              <a:off x="5028700" y="1958204"/>
              <a:ext cx="6064909" cy="671915"/>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Calibri" panose="020F0502020204030204" pitchFamily="34" charset="0"/>
                </a:rPr>
                <a:t>“It has made me feel </a:t>
              </a:r>
              <a:r>
                <a:rPr lang="en-US" sz="1800" b="1" dirty="0">
                  <a:solidFill>
                    <a:srgbClr val="003D69"/>
                  </a:solidFill>
                  <a:effectLst/>
                  <a:ea typeface="Calibri" panose="020F0502020204030204" pitchFamily="34" charset="0"/>
                  <a:cs typeface="Calibri" panose="020F0502020204030204" pitchFamily="34" charset="0"/>
                </a:rPr>
                <a:t>happy</a:t>
              </a:r>
              <a:r>
                <a:rPr lang="en-US" sz="1800" dirty="0">
                  <a:effectLst/>
                  <a:latin typeface="+mj-lt"/>
                  <a:ea typeface="Calibri" panose="020F0502020204030204" pitchFamily="34" charset="0"/>
                  <a:cs typeface="Calibri" panose="020F0502020204030204" pitchFamily="34" charset="0"/>
                </a:rPr>
                <a:t> and </a:t>
              </a:r>
              <a:r>
                <a:rPr lang="en-US" sz="1800" b="1" dirty="0">
                  <a:solidFill>
                    <a:srgbClr val="003D69"/>
                  </a:solidFill>
                  <a:effectLst/>
                  <a:ea typeface="Calibri" panose="020F0502020204030204" pitchFamily="34" charset="0"/>
                  <a:cs typeface="Calibri" panose="020F0502020204030204" pitchFamily="34" charset="0"/>
                </a:rPr>
                <a:t>empowered</a:t>
              </a:r>
              <a:r>
                <a:rPr lang="en-US" sz="1800" dirty="0">
                  <a:effectLst/>
                  <a:latin typeface="+mj-lt"/>
                  <a:ea typeface="Calibri" panose="020F0502020204030204" pitchFamily="34" charset="0"/>
                  <a:cs typeface="Calibri" panose="020F0502020204030204" pitchFamily="34" charset="0"/>
                </a:rPr>
                <a:t> and feeling like </a:t>
              </a:r>
              <a:r>
                <a:rPr lang="en-US" sz="1800" b="1" dirty="0">
                  <a:solidFill>
                    <a:srgbClr val="003D69"/>
                  </a:solidFill>
                  <a:effectLst/>
                  <a:ea typeface="Calibri" panose="020F0502020204030204" pitchFamily="34" charset="0"/>
                  <a:cs typeface="Calibri" panose="020F0502020204030204" pitchFamily="34" charset="0"/>
                </a:rPr>
                <a:t>I can breathe</a:t>
              </a:r>
              <a:r>
                <a:rPr lang="en-US" sz="1800" b="1" dirty="0">
                  <a:effectLst/>
                  <a:ea typeface="Calibri" panose="020F0502020204030204" pitchFamily="34" charset="0"/>
                  <a:cs typeface="Calibri" panose="020F0502020204030204" pitchFamily="34" charset="0"/>
                </a:rPr>
                <a:t> </a:t>
              </a:r>
              <a:r>
                <a:rPr lang="en-US" sz="1800" dirty="0">
                  <a:effectLst/>
                  <a:latin typeface="+mj-lt"/>
                  <a:ea typeface="Calibri" panose="020F0502020204030204" pitchFamily="34" charset="0"/>
                  <a:cs typeface="Calibri" panose="020F0502020204030204" pitchFamily="34" charset="0"/>
                </a:rPr>
                <a:t>and not have to worry about the future as much.”</a:t>
              </a:r>
              <a:endParaRPr lang="en-US" sz="1800" dirty="0">
                <a:effectLst/>
                <a:latin typeface="+mj-lt"/>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8746434B-3A23-22D3-6BA3-5E2F9AD73224}"/>
                </a:ext>
              </a:extLst>
            </p:cNvPr>
            <p:cNvSpPr/>
            <p:nvPr/>
          </p:nvSpPr>
          <p:spPr>
            <a:xfrm>
              <a:off x="5028700" y="1845537"/>
              <a:ext cx="6064909" cy="919246"/>
            </a:xfrm>
            <a:prstGeom prst="roundRect">
              <a:avLst/>
            </a:prstGeom>
            <a:noFill/>
            <a:ln w="38100">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a:extLst>
              <a:ext uri="{FF2B5EF4-FFF2-40B4-BE49-F238E27FC236}">
                <a16:creationId xmlns:a16="http://schemas.microsoft.com/office/drawing/2014/main" id="{80556691-BBB7-A69E-614F-8E54B0E07DA9}"/>
              </a:ext>
            </a:extLst>
          </p:cNvPr>
          <p:cNvGrpSpPr/>
          <p:nvPr/>
        </p:nvGrpSpPr>
        <p:grpSpPr>
          <a:xfrm>
            <a:off x="4391472" y="1077475"/>
            <a:ext cx="7390844" cy="1321745"/>
            <a:chOff x="4375853" y="593411"/>
            <a:chExt cx="7390844" cy="1321745"/>
          </a:xfrm>
        </p:grpSpPr>
        <p:sp>
          <p:nvSpPr>
            <p:cNvPr id="24" name="TextBox 23">
              <a:extLst>
                <a:ext uri="{FF2B5EF4-FFF2-40B4-BE49-F238E27FC236}">
                  <a16:creationId xmlns:a16="http://schemas.microsoft.com/office/drawing/2014/main" id="{EF659A38-121A-CECC-8054-88B3D2DD24C0}"/>
                </a:ext>
              </a:extLst>
            </p:cNvPr>
            <p:cNvSpPr txBox="1"/>
            <p:nvPr/>
          </p:nvSpPr>
          <p:spPr>
            <a:xfrm>
              <a:off x="4375853" y="613547"/>
              <a:ext cx="7343518" cy="1264642"/>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Calibri" panose="020F0502020204030204" pitchFamily="34" charset="0"/>
                </a:rPr>
                <a:t> “Having a financial advisor for retirement planning has brought me peace of mind, knowing that </a:t>
              </a:r>
              <a:r>
                <a:rPr lang="en-US" sz="1800" b="1" dirty="0">
                  <a:solidFill>
                    <a:srgbClr val="00244B"/>
                  </a:solidFill>
                  <a:effectLst/>
                  <a:ea typeface="Calibri" panose="020F0502020204030204" pitchFamily="34" charset="0"/>
                  <a:cs typeface="Calibri" panose="020F0502020204030204" pitchFamily="34" charset="0"/>
                </a:rPr>
                <a:t>my future is being carefully considered and managed</a:t>
              </a:r>
              <a:r>
                <a:rPr lang="en-US" sz="1800" dirty="0">
                  <a:effectLst/>
                  <a:latin typeface="+mj-lt"/>
                  <a:ea typeface="Calibri" panose="020F0502020204030204" pitchFamily="34" charset="0"/>
                  <a:cs typeface="Calibri" panose="020F0502020204030204" pitchFamily="34" charset="0"/>
                </a:rPr>
                <a:t>. It feels reassuring to have professional guidance, making the process </a:t>
              </a:r>
              <a:r>
                <a:rPr lang="en-US" sz="1800" b="1" dirty="0">
                  <a:solidFill>
                    <a:srgbClr val="00244B"/>
                  </a:solidFill>
                  <a:effectLst/>
                  <a:ea typeface="Calibri" panose="020F0502020204030204" pitchFamily="34" charset="0"/>
                  <a:cs typeface="Calibri" panose="020F0502020204030204" pitchFamily="34" charset="0"/>
                </a:rPr>
                <a:t>less overwhelming</a:t>
              </a:r>
              <a:r>
                <a:rPr lang="en-US" sz="1800" dirty="0">
                  <a:solidFill>
                    <a:srgbClr val="00244B"/>
                  </a:solidFill>
                  <a:effectLst/>
                  <a:latin typeface="+mj-lt"/>
                  <a:ea typeface="Calibri" panose="020F0502020204030204" pitchFamily="34" charset="0"/>
                  <a:cs typeface="Calibri" panose="020F0502020204030204" pitchFamily="34" charset="0"/>
                </a:rPr>
                <a:t> </a:t>
              </a:r>
              <a:r>
                <a:rPr lang="en-US" sz="1800" dirty="0">
                  <a:effectLst/>
                  <a:latin typeface="+mj-lt"/>
                  <a:ea typeface="Calibri" panose="020F0502020204030204" pitchFamily="34" charset="0"/>
                  <a:cs typeface="Calibri" panose="020F0502020204030204" pitchFamily="34" charset="0"/>
                </a:rPr>
                <a:t>and more secure.”</a:t>
              </a:r>
              <a:endParaRPr lang="en-US" sz="1800" dirty="0">
                <a:effectLst/>
                <a:latin typeface="+mj-lt"/>
                <a:ea typeface="Calibri" panose="020F0502020204030204" pitchFamily="34"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1BA19FA5-E467-5913-5678-B3D75DAAC824}"/>
                </a:ext>
              </a:extLst>
            </p:cNvPr>
            <p:cNvSpPr/>
            <p:nvPr/>
          </p:nvSpPr>
          <p:spPr>
            <a:xfrm>
              <a:off x="4432099" y="593411"/>
              <a:ext cx="7334598" cy="1321745"/>
            </a:xfrm>
            <a:prstGeom prst="roundRect">
              <a:avLst/>
            </a:prstGeom>
            <a:noFill/>
            <a:ln w="38100">
              <a:solidFill>
                <a:srgbClr val="00244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7912CBCA-C580-6687-5219-06B7ED6C02A4}"/>
              </a:ext>
            </a:extLst>
          </p:cNvPr>
          <p:cNvSpPr txBox="1"/>
          <p:nvPr/>
        </p:nvSpPr>
        <p:spPr>
          <a:xfrm>
            <a:off x="1678861" y="197756"/>
            <a:ext cx="9410403" cy="769441"/>
          </a:xfrm>
          <a:prstGeom prst="rect">
            <a:avLst/>
          </a:prstGeom>
          <a:noFill/>
        </p:spPr>
        <p:txBody>
          <a:bodyPr wrap="square" rtlCol="0">
            <a:spAutoFit/>
          </a:bodyPr>
          <a:lstStyle/>
          <a:p>
            <a:r>
              <a:rPr lang="en-US" sz="4400" b="1" dirty="0">
                <a:solidFill>
                  <a:schemeClr val="bg1"/>
                </a:solidFill>
              </a:rPr>
              <a:t>Partnering</a:t>
            </a:r>
            <a:r>
              <a:rPr lang="en-US" sz="4400" b="1" dirty="0"/>
              <a:t> with a financial professional</a:t>
            </a:r>
          </a:p>
        </p:txBody>
      </p:sp>
      <p:sp>
        <p:nvSpPr>
          <p:cNvPr id="4" name="TextBox 3">
            <a:extLst>
              <a:ext uri="{FF2B5EF4-FFF2-40B4-BE49-F238E27FC236}">
                <a16:creationId xmlns:a16="http://schemas.microsoft.com/office/drawing/2014/main" id="{87E04D4D-6BDB-10CB-02D7-4C420C6D76AF}"/>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grpSp>
        <p:nvGrpSpPr>
          <p:cNvPr id="5" name="Group 4">
            <a:extLst>
              <a:ext uri="{FF2B5EF4-FFF2-40B4-BE49-F238E27FC236}">
                <a16:creationId xmlns:a16="http://schemas.microsoft.com/office/drawing/2014/main" id="{B8C7295F-048F-4473-2C71-F42BCCA9CBD8}"/>
              </a:ext>
            </a:extLst>
          </p:cNvPr>
          <p:cNvGrpSpPr/>
          <p:nvPr/>
        </p:nvGrpSpPr>
        <p:grpSpPr>
          <a:xfrm>
            <a:off x="5892099" y="5336332"/>
            <a:ext cx="6064909" cy="846280"/>
            <a:chOff x="5028700" y="1845537"/>
            <a:chExt cx="6064909" cy="846280"/>
          </a:xfrm>
        </p:grpSpPr>
        <p:sp>
          <p:nvSpPr>
            <p:cNvPr id="6" name="TextBox 5">
              <a:extLst>
                <a:ext uri="{FF2B5EF4-FFF2-40B4-BE49-F238E27FC236}">
                  <a16:creationId xmlns:a16="http://schemas.microsoft.com/office/drawing/2014/main" id="{D29F844D-3996-0A74-1379-F16388052F40}"/>
                </a:ext>
              </a:extLst>
            </p:cNvPr>
            <p:cNvSpPr txBox="1"/>
            <p:nvPr/>
          </p:nvSpPr>
          <p:spPr>
            <a:xfrm>
              <a:off x="5028700" y="1931939"/>
              <a:ext cx="6064909" cy="671915"/>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Calibri" panose="020F0502020204030204" pitchFamily="34" charset="0"/>
                </a:rPr>
                <a:t>“Knowing that a professional is helping you plan for your retirement can provide </a:t>
              </a:r>
              <a:r>
                <a:rPr lang="en-US" sz="1800" b="1" dirty="0">
                  <a:solidFill>
                    <a:srgbClr val="00244B"/>
                  </a:solidFill>
                  <a:effectLst/>
                  <a:ea typeface="Calibri" panose="020F0502020204030204" pitchFamily="34" charset="0"/>
                  <a:cs typeface="Calibri" panose="020F0502020204030204" pitchFamily="34" charset="0"/>
                </a:rPr>
                <a:t>peace of mind and reduce stress</a:t>
              </a:r>
              <a:r>
                <a:rPr lang="en-US" sz="1800" dirty="0">
                  <a:effectLst/>
                  <a:latin typeface="+mj-lt"/>
                  <a:ea typeface="Calibri" panose="020F0502020204030204" pitchFamily="34" charset="0"/>
                  <a:cs typeface="Calibri" panose="020F0502020204030204" pitchFamily="34" charset="0"/>
                </a:rPr>
                <a:t>.”</a:t>
              </a:r>
              <a:endParaRPr lang="en-US" sz="1800" dirty="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22613BC-6E16-BC71-F97D-28168B5A5966}"/>
                </a:ext>
              </a:extLst>
            </p:cNvPr>
            <p:cNvSpPr/>
            <p:nvPr/>
          </p:nvSpPr>
          <p:spPr>
            <a:xfrm>
              <a:off x="5028700" y="1845537"/>
              <a:ext cx="6064909" cy="846280"/>
            </a:xfrm>
            <a:prstGeom prst="roundRect">
              <a:avLst/>
            </a:prstGeom>
            <a:noFill/>
            <a:ln w="38100">
              <a:solidFill>
                <a:srgbClr val="00244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 name="TextBox 7">
            <a:extLst>
              <a:ext uri="{FF2B5EF4-FFF2-40B4-BE49-F238E27FC236}">
                <a16:creationId xmlns:a16="http://schemas.microsoft.com/office/drawing/2014/main" id="{8696DBE7-6C53-1D94-3BE4-3A150CB32D11}"/>
              </a:ext>
            </a:extLst>
          </p:cNvPr>
          <p:cNvSpPr txBox="1"/>
          <p:nvPr/>
        </p:nvSpPr>
        <p:spPr>
          <a:xfrm>
            <a:off x="813816" y="6592543"/>
            <a:ext cx="6240544" cy="265457"/>
          </a:xfrm>
          <a:prstGeom prst="rect">
            <a:avLst/>
          </a:prstGeom>
          <a:noFill/>
        </p:spPr>
        <p:txBody>
          <a:bodyPr wrap="square">
            <a:spAutoFit/>
          </a:bodyPr>
          <a:lstStyle/>
          <a:p>
            <a:pPr marL="0" marR="0">
              <a:lnSpc>
                <a:spcPct val="107000"/>
              </a:lnSpc>
              <a:spcBef>
                <a:spcPts val="0"/>
              </a:spcBef>
              <a:spcAft>
                <a:spcPts val="800"/>
              </a:spcAft>
            </a:pPr>
            <a:r>
              <a:rPr lang="en-US" sz="11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143C326-DD7C-02FE-BF02-C9F037D4D510}"/>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22</a:t>
            </a:fld>
            <a:r>
              <a:rPr lang="en-US" sz="1100" dirty="0"/>
              <a:t> of 27</a:t>
            </a:r>
          </a:p>
        </p:txBody>
      </p:sp>
      <p:grpSp>
        <p:nvGrpSpPr>
          <p:cNvPr id="9" name="Group 8">
            <a:extLst>
              <a:ext uri="{FF2B5EF4-FFF2-40B4-BE49-F238E27FC236}">
                <a16:creationId xmlns:a16="http://schemas.microsoft.com/office/drawing/2014/main" id="{6128F0FB-07BC-5C15-07FF-FDB6296655D3}"/>
              </a:ext>
            </a:extLst>
          </p:cNvPr>
          <p:cNvGrpSpPr/>
          <p:nvPr/>
        </p:nvGrpSpPr>
        <p:grpSpPr>
          <a:xfrm>
            <a:off x="664965" y="502466"/>
            <a:ext cx="757779" cy="160020"/>
            <a:chOff x="304800" y="914736"/>
            <a:chExt cx="757779" cy="160020"/>
          </a:xfrm>
        </p:grpSpPr>
        <p:sp>
          <p:nvSpPr>
            <p:cNvPr id="10" name="Oval 9">
              <a:extLst>
                <a:ext uri="{FF2B5EF4-FFF2-40B4-BE49-F238E27FC236}">
                  <a16:creationId xmlns:a16="http://schemas.microsoft.com/office/drawing/2014/main" id="{CBF88ABE-1AD5-85CB-46C7-F644AF83B707}"/>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88EC43A-A2F3-3F78-424C-B4814C43375B}"/>
                </a:ext>
              </a:extLst>
            </p:cNvPr>
            <p:cNvSpPr/>
            <p:nvPr/>
          </p:nvSpPr>
          <p:spPr>
            <a:xfrm>
              <a:off x="504053" y="914736"/>
              <a:ext cx="160020" cy="160020"/>
            </a:xfrm>
            <a:prstGeom prst="ellipse">
              <a:avLst/>
            </a:prstGeom>
            <a:solidFill>
              <a:srgbClr val="8BD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0A2105F-A9FB-701F-3B45-0D3BF3B1D1A5}"/>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446F3C-8ADE-CE89-4E19-CABDF1ABDECA}"/>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36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
            <a:extLst>
              <a:ext uri="{FF2B5EF4-FFF2-40B4-BE49-F238E27FC236}">
                <a16:creationId xmlns:a16="http://schemas.microsoft.com/office/drawing/2014/main" id="{CE4614B7-2FBB-C902-7B01-81AC3F13CB47}"/>
              </a:ext>
            </a:extLst>
          </p:cNvPr>
          <p:cNvSpPr/>
          <p:nvPr/>
        </p:nvSpPr>
        <p:spPr>
          <a:xfrm flipH="1">
            <a:off x="0" y="1547044"/>
            <a:ext cx="4305786" cy="422324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ctr"/>
            <a:r>
              <a:rPr lang="en-US" altLang="ko-KR" sz="4000" dirty="0"/>
              <a:t>Specific guidance women are seeking from financial professionals</a:t>
            </a:r>
            <a:endParaRPr lang="ko-KR" altLang="en-US" sz="4000" dirty="0"/>
          </a:p>
        </p:txBody>
      </p:sp>
      <p:sp>
        <p:nvSpPr>
          <p:cNvPr id="19" name="!!CoverSlideFooterText">
            <a:extLst>
              <a:ext uri="{FF2B5EF4-FFF2-40B4-BE49-F238E27FC236}">
                <a16:creationId xmlns:a16="http://schemas.microsoft.com/office/drawing/2014/main" id="{64015864-070A-CF5C-0C5C-A5E6F792004D}"/>
              </a:ext>
            </a:extLst>
          </p:cNvPr>
          <p:cNvSpPr/>
          <p:nvPr/>
        </p:nvSpPr>
        <p:spPr>
          <a:xfrm>
            <a:off x="-1121348" y="5286505"/>
            <a:ext cx="1683187" cy="891251"/>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20" name="!!CoverSlideFooterText">
            <a:extLst>
              <a:ext uri="{FF2B5EF4-FFF2-40B4-BE49-F238E27FC236}">
                <a16:creationId xmlns:a16="http://schemas.microsoft.com/office/drawing/2014/main" id="{DF53934E-99C1-307A-ABD8-E629D447976F}"/>
              </a:ext>
            </a:extLst>
          </p:cNvPr>
          <p:cNvSpPr/>
          <p:nvPr/>
        </p:nvSpPr>
        <p:spPr>
          <a:xfrm>
            <a:off x="-913545" y="5456995"/>
            <a:ext cx="1298076" cy="558806"/>
          </a:xfrm>
          <a:prstGeom prst="rect">
            <a:avLst/>
          </a:prstGeom>
          <a:noFill/>
          <a:ln w="57150" cap="flat" cmpd="sng">
            <a:solidFill>
              <a:srgbClr val="15B7F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grpSp>
        <p:nvGrpSpPr>
          <p:cNvPr id="21" name="Group 20">
            <a:extLst>
              <a:ext uri="{FF2B5EF4-FFF2-40B4-BE49-F238E27FC236}">
                <a16:creationId xmlns:a16="http://schemas.microsoft.com/office/drawing/2014/main" id="{E3E3C2A5-5A49-EDAB-B1FF-A78A15351364}"/>
              </a:ext>
            </a:extLst>
          </p:cNvPr>
          <p:cNvGrpSpPr/>
          <p:nvPr/>
        </p:nvGrpSpPr>
        <p:grpSpPr>
          <a:xfrm rot="5663574">
            <a:off x="11032794" y="-758546"/>
            <a:ext cx="1829720" cy="1829720"/>
            <a:chOff x="-416879" y="-567355"/>
            <a:chExt cx="1829720" cy="1829720"/>
          </a:xfrm>
        </p:grpSpPr>
        <p:sp>
          <p:nvSpPr>
            <p:cNvPr id="22" name="Block Arc 21">
              <a:extLst>
                <a:ext uri="{FF2B5EF4-FFF2-40B4-BE49-F238E27FC236}">
                  <a16:creationId xmlns:a16="http://schemas.microsoft.com/office/drawing/2014/main" id="{F257450E-3507-3BD1-2993-8B6FFD92D8B6}"/>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8BD2FE"/>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a:extLst>
                <a:ext uri="{FF2B5EF4-FFF2-40B4-BE49-F238E27FC236}">
                  <a16:creationId xmlns:a16="http://schemas.microsoft.com/office/drawing/2014/main" id="{AE94CCF5-007C-9B55-3971-4300BCE0F0E4}"/>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lock Arc 23">
              <a:extLst>
                <a:ext uri="{FF2B5EF4-FFF2-40B4-BE49-F238E27FC236}">
                  <a16:creationId xmlns:a16="http://schemas.microsoft.com/office/drawing/2014/main" id="{5D0ADEA5-8D55-18D7-7A44-8076588A1132}"/>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5" name="Chart 4">
            <a:extLst>
              <a:ext uri="{FF2B5EF4-FFF2-40B4-BE49-F238E27FC236}">
                <a16:creationId xmlns:a16="http://schemas.microsoft.com/office/drawing/2014/main" id="{1650CB9D-CD16-0130-4A76-B7FB445BF4E8}"/>
              </a:ext>
            </a:extLst>
          </p:cNvPr>
          <p:cNvGraphicFramePr/>
          <p:nvPr>
            <p:extLst>
              <p:ext uri="{D42A27DB-BD31-4B8C-83A1-F6EECF244321}">
                <p14:modId xmlns:p14="http://schemas.microsoft.com/office/powerpoint/2010/main" val="1251957761"/>
              </p:ext>
            </p:extLst>
          </p:nvPr>
        </p:nvGraphicFramePr>
        <p:xfrm>
          <a:off x="4305786" y="912567"/>
          <a:ext cx="7886214"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5761571-845C-9766-23CF-443D385DD9DD}"/>
              </a:ext>
            </a:extLst>
          </p:cNvPr>
          <p:cNvSpPr txBox="1"/>
          <p:nvPr/>
        </p:nvSpPr>
        <p:spPr>
          <a:xfrm>
            <a:off x="813816" y="6592543"/>
            <a:ext cx="6240544" cy="265457"/>
          </a:xfrm>
          <a:prstGeom prst="rect">
            <a:avLst/>
          </a:prstGeom>
          <a:noFill/>
        </p:spPr>
        <p:txBody>
          <a:bodyPr wrap="square">
            <a:spAutoFit/>
          </a:bodyPr>
          <a:lstStyle/>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FC5998E-3253-0500-3C74-1E5088304CCB}"/>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23</a:t>
            </a:fld>
            <a:r>
              <a:rPr lang="en-US" sz="1100" dirty="0"/>
              <a:t> of 27</a:t>
            </a:r>
          </a:p>
        </p:txBody>
      </p:sp>
      <p:grpSp>
        <p:nvGrpSpPr>
          <p:cNvPr id="6" name="Group 5">
            <a:extLst>
              <a:ext uri="{FF2B5EF4-FFF2-40B4-BE49-F238E27FC236}">
                <a16:creationId xmlns:a16="http://schemas.microsoft.com/office/drawing/2014/main" id="{08474C8C-231E-58B7-73B2-354E69C0C9D6}"/>
              </a:ext>
            </a:extLst>
          </p:cNvPr>
          <p:cNvGrpSpPr/>
          <p:nvPr/>
        </p:nvGrpSpPr>
        <p:grpSpPr>
          <a:xfrm>
            <a:off x="628833" y="724510"/>
            <a:ext cx="757779" cy="160020"/>
            <a:chOff x="304800" y="914736"/>
            <a:chExt cx="757779" cy="160020"/>
          </a:xfrm>
        </p:grpSpPr>
        <p:sp>
          <p:nvSpPr>
            <p:cNvPr id="7" name="Oval 6">
              <a:extLst>
                <a:ext uri="{FF2B5EF4-FFF2-40B4-BE49-F238E27FC236}">
                  <a16:creationId xmlns:a16="http://schemas.microsoft.com/office/drawing/2014/main" id="{D41F05AE-F22E-6314-3E5D-1674CF2FDE6E}"/>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B84C61-5B39-58BE-4B8A-99918799C7C5}"/>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979ECA-8371-83C8-FE51-06DC0AD5697E}"/>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4761B55-F5F5-7937-E0C6-989160410AC3}"/>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186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15D2D7-13E2-5042-6A72-516D7DB4A507}"/>
              </a:ext>
            </a:extLst>
          </p:cNvPr>
          <p:cNvPicPr>
            <a:picLocks noChangeAspect="1" noChangeArrowheads="1"/>
          </p:cNvPicPr>
          <p:nvPr/>
        </p:nvPicPr>
        <p:blipFill rotWithShape="1">
          <a:blip r:embed="rId3" cstate="print">
            <a:duotone>
              <a:prstClr val="black"/>
              <a:srgbClr val="008DCA">
                <a:tint val="45000"/>
                <a:satMod val="400000"/>
              </a:srgbClr>
            </a:duotone>
            <a:extLst>
              <a:ext uri="{28A0092B-C50C-407E-A947-70E740481C1C}">
                <a14:useLocalDpi xmlns:a14="http://schemas.microsoft.com/office/drawing/2010/main" val="0"/>
              </a:ext>
            </a:extLst>
          </a:blip>
          <a:srcRect l="38192" t="-161" r="10634" b="161"/>
          <a:stretch/>
        </p:blipFill>
        <p:spPr bwMode="auto">
          <a:xfrm>
            <a:off x="-30051" y="-11051"/>
            <a:ext cx="5132482" cy="688010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4;p33">
            <a:extLst>
              <a:ext uri="{FF2B5EF4-FFF2-40B4-BE49-F238E27FC236}">
                <a16:creationId xmlns:a16="http://schemas.microsoft.com/office/drawing/2014/main" id="{8E899709-9042-8324-F618-57D73EEEFA54}"/>
              </a:ext>
            </a:extLst>
          </p:cNvPr>
          <p:cNvSpPr txBox="1"/>
          <p:nvPr/>
        </p:nvSpPr>
        <p:spPr>
          <a:xfrm>
            <a:off x="5102432" y="2598942"/>
            <a:ext cx="7089567" cy="1477328"/>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a typeface="Inter-Regular"/>
                <a:cs typeface="Segoe UI" panose="020B0502040204020203" pitchFamily="34" charset="0"/>
                <a:sym typeface="Inter-Regular"/>
              </a:rPr>
              <a:t>What women need </a:t>
            </a:r>
            <a:br>
              <a:rPr lang="en-US" sz="4800" b="1" dirty="0">
                <a:ea typeface="Inter-Regular"/>
                <a:cs typeface="Segoe UI" panose="020B0502040204020203" pitchFamily="34" charset="0"/>
                <a:sym typeface="Inter-Regular"/>
              </a:rPr>
            </a:br>
            <a:r>
              <a:rPr lang="en-US" sz="4800" b="1" dirty="0">
                <a:ea typeface="Inter-Regular"/>
                <a:cs typeface="Segoe UI" panose="020B0502040204020203" pitchFamily="34" charset="0"/>
                <a:sym typeface="Inter-Regular"/>
              </a:rPr>
              <a:t>to know</a:t>
            </a:r>
          </a:p>
        </p:txBody>
      </p:sp>
      <p:cxnSp>
        <p:nvCxnSpPr>
          <p:cNvPr id="26" name="Straight Connector 25">
            <a:extLst>
              <a:ext uri="{FF2B5EF4-FFF2-40B4-BE49-F238E27FC236}">
                <a16:creationId xmlns:a16="http://schemas.microsoft.com/office/drawing/2014/main" id="{DEEFAE4E-BCBC-BE9B-AACE-4AFD1E6002C9}"/>
              </a:ext>
            </a:extLst>
          </p:cNvPr>
          <p:cNvCxnSpPr/>
          <p:nvPr/>
        </p:nvCxnSpPr>
        <p:spPr>
          <a:xfrm>
            <a:off x="5102433" y="-43545"/>
            <a:ext cx="0" cy="7040880"/>
          </a:xfrm>
          <a:prstGeom prst="line">
            <a:avLst/>
          </a:prstGeom>
          <a:ln w="57150">
            <a:solidFill>
              <a:srgbClr val="00244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verSlideFooterText1">
            <a:extLst>
              <a:ext uri="{FF2B5EF4-FFF2-40B4-BE49-F238E27FC236}">
                <a16:creationId xmlns:a16="http://schemas.microsoft.com/office/drawing/2014/main" id="{048B7119-AF54-3073-A400-16674970F91F}"/>
              </a:ext>
            </a:extLst>
          </p:cNvPr>
          <p:cNvSpPr/>
          <p:nvPr/>
        </p:nvSpPr>
        <p:spPr>
          <a:xfrm>
            <a:off x="11444408" y="-369127"/>
            <a:ext cx="1340259" cy="1177296"/>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4" name="!!CoverSlideFooterText">
            <a:extLst>
              <a:ext uri="{FF2B5EF4-FFF2-40B4-BE49-F238E27FC236}">
                <a16:creationId xmlns:a16="http://schemas.microsoft.com/office/drawing/2014/main" id="{CC231D83-19A3-CD89-2236-1FCEFFD13D48}"/>
              </a:ext>
            </a:extLst>
          </p:cNvPr>
          <p:cNvSpPr/>
          <p:nvPr/>
        </p:nvSpPr>
        <p:spPr>
          <a:xfrm>
            <a:off x="11091512" y="-97570"/>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EF68A34-BDCA-58D2-DD2C-257A1DA68D4C}"/>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6" name="TextBox 5">
            <a:extLst>
              <a:ext uri="{FF2B5EF4-FFF2-40B4-BE49-F238E27FC236}">
                <a16:creationId xmlns:a16="http://schemas.microsoft.com/office/drawing/2014/main" id="{BC5E9D32-5C46-33BB-DA5A-FACF98043F4F}"/>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24</a:t>
            </a:fld>
            <a:r>
              <a:rPr lang="en-US" sz="1100" dirty="0"/>
              <a:t> of 27</a:t>
            </a:r>
          </a:p>
        </p:txBody>
      </p:sp>
      <p:grpSp>
        <p:nvGrpSpPr>
          <p:cNvPr id="5" name="Group 4">
            <a:extLst>
              <a:ext uri="{FF2B5EF4-FFF2-40B4-BE49-F238E27FC236}">
                <a16:creationId xmlns:a16="http://schemas.microsoft.com/office/drawing/2014/main" id="{33C78FA0-FB6C-142E-5182-7147432ECF75}"/>
              </a:ext>
            </a:extLst>
          </p:cNvPr>
          <p:cNvGrpSpPr/>
          <p:nvPr/>
        </p:nvGrpSpPr>
        <p:grpSpPr>
          <a:xfrm>
            <a:off x="628833" y="724510"/>
            <a:ext cx="757779" cy="160020"/>
            <a:chOff x="304800" y="914736"/>
            <a:chExt cx="757779" cy="160020"/>
          </a:xfrm>
        </p:grpSpPr>
        <p:sp>
          <p:nvSpPr>
            <p:cNvPr id="7" name="Oval 6">
              <a:extLst>
                <a:ext uri="{FF2B5EF4-FFF2-40B4-BE49-F238E27FC236}">
                  <a16:creationId xmlns:a16="http://schemas.microsoft.com/office/drawing/2014/main" id="{5915BA97-914A-7D7B-8F35-5364ED43008E}"/>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2C5CCE4-4DE2-4835-C135-D4BD161544A6}"/>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AA489B-FDFB-DC2B-E477-8D19F4143A92}"/>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8E621A-C015-FC4A-F5B8-E0D3550CE782}"/>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387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57F5B11-588A-4C44-2E9D-2C57827CBC36}"/>
              </a:ext>
            </a:extLst>
          </p:cNvPr>
          <p:cNvGrpSpPr/>
          <p:nvPr/>
        </p:nvGrpSpPr>
        <p:grpSpPr>
          <a:xfrm>
            <a:off x="734693" y="1518115"/>
            <a:ext cx="2003564" cy="4830434"/>
            <a:chOff x="855023" y="647254"/>
            <a:chExt cx="2003564" cy="4830434"/>
          </a:xfrm>
        </p:grpSpPr>
        <p:sp>
          <p:nvSpPr>
            <p:cNvPr id="4" name="Oval 3">
              <a:extLst>
                <a:ext uri="{FF2B5EF4-FFF2-40B4-BE49-F238E27FC236}">
                  <a16:creationId xmlns:a16="http://schemas.microsoft.com/office/drawing/2014/main" id="{0DBF777E-BDB6-5B97-4BE8-9B08DF497245}"/>
                </a:ext>
              </a:extLst>
            </p:cNvPr>
            <p:cNvSpPr/>
            <p:nvPr/>
          </p:nvSpPr>
          <p:spPr>
            <a:xfrm>
              <a:off x="1405679" y="647254"/>
              <a:ext cx="902252" cy="902252"/>
            </a:xfrm>
            <a:prstGeom prst="ellipse">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01</a:t>
              </a:r>
            </a:p>
          </p:txBody>
        </p:sp>
        <p:sp>
          <p:nvSpPr>
            <p:cNvPr id="5" name="Rectangle: Rounded Corners 4">
              <a:extLst>
                <a:ext uri="{FF2B5EF4-FFF2-40B4-BE49-F238E27FC236}">
                  <a16:creationId xmlns:a16="http://schemas.microsoft.com/office/drawing/2014/main" id="{133088D4-A60D-C367-7343-82CA5743419D}"/>
                </a:ext>
              </a:extLst>
            </p:cNvPr>
            <p:cNvSpPr/>
            <p:nvPr/>
          </p:nvSpPr>
          <p:spPr>
            <a:xfrm>
              <a:off x="855023" y="1223157"/>
              <a:ext cx="2003564" cy="4254531"/>
            </a:xfrm>
            <a:prstGeom prst="roundRect">
              <a:avLst>
                <a:gd name="adj" fmla="val 3278"/>
              </a:avLst>
            </a:prstGeom>
            <a:solidFill>
              <a:schemeClr val="bg1"/>
            </a:solidFill>
            <a:ln w="19050">
              <a:solidFill>
                <a:srgbClr val="0024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sz="1900" b="1" dirty="0">
                  <a:solidFill>
                    <a:srgbClr val="00244B"/>
                  </a:solidFill>
                </a:rPr>
                <a:t>Start early, </a:t>
              </a:r>
              <a:br>
                <a:rPr lang="en-US" sz="1900" b="1" dirty="0">
                  <a:solidFill>
                    <a:srgbClr val="00244B"/>
                  </a:solidFill>
                </a:rPr>
              </a:br>
              <a:r>
                <a:rPr lang="en-US" sz="1900" b="1" dirty="0">
                  <a:solidFill>
                    <a:srgbClr val="00244B"/>
                  </a:solidFill>
                </a:rPr>
                <a:t>save more</a:t>
              </a:r>
            </a:p>
            <a:p>
              <a:pPr algn="ctr">
                <a:spcBef>
                  <a:spcPts val="600"/>
                </a:spcBef>
                <a:spcAft>
                  <a:spcPts val="600"/>
                </a:spcAft>
              </a:pPr>
              <a:r>
                <a:rPr lang="en-US" sz="1700" dirty="0">
                  <a:solidFill>
                    <a:srgbClr val="00244B"/>
                  </a:solidFill>
                </a:rPr>
                <a:t>Given the unique financial challenges women face, it’s essential to start saving as early as possible. Aim to save 15% or more of your income annually and take full advantage of employer 401(k) or 403(b) matches if available.</a:t>
              </a:r>
            </a:p>
          </p:txBody>
        </p:sp>
      </p:grpSp>
      <p:grpSp>
        <p:nvGrpSpPr>
          <p:cNvPr id="46" name="Group 45">
            <a:extLst>
              <a:ext uri="{FF2B5EF4-FFF2-40B4-BE49-F238E27FC236}">
                <a16:creationId xmlns:a16="http://schemas.microsoft.com/office/drawing/2014/main" id="{5AD11407-FBD7-E908-D86A-90577722BE66}"/>
              </a:ext>
            </a:extLst>
          </p:cNvPr>
          <p:cNvGrpSpPr/>
          <p:nvPr/>
        </p:nvGrpSpPr>
        <p:grpSpPr>
          <a:xfrm>
            <a:off x="2890535" y="1518114"/>
            <a:ext cx="2003564" cy="4830435"/>
            <a:chOff x="2911335" y="647254"/>
            <a:chExt cx="2003564" cy="4830435"/>
          </a:xfrm>
        </p:grpSpPr>
        <p:sp>
          <p:nvSpPr>
            <p:cNvPr id="20" name="Oval 19">
              <a:extLst>
                <a:ext uri="{FF2B5EF4-FFF2-40B4-BE49-F238E27FC236}">
                  <a16:creationId xmlns:a16="http://schemas.microsoft.com/office/drawing/2014/main" id="{A60CBF4B-0761-928C-A6AB-BC26C6A629B0}"/>
                </a:ext>
              </a:extLst>
            </p:cNvPr>
            <p:cNvSpPr/>
            <p:nvPr/>
          </p:nvSpPr>
          <p:spPr>
            <a:xfrm>
              <a:off x="3416190" y="647254"/>
              <a:ext cx="902252" cy="902252"/>
            </a:xfrm>
            <a:prstGeom prst="ellipse">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02</a:t>
              </a:r>
            </a:p>
          </p:txBody>
        </p:sp>
        <p:sp>
          <p:nvSpPr>
            <p:cNvPr id="21" name="Rectangle: Rounded Corners 20">
              <a:extLst>
                <a:ext uri="{FF2B5EF4-FFF2-40B4-BE49-F238E27FC236}">
                  <a16:creationId xmlns:a16="http://schemas.microsoft.com/office/drawing/2014/main" id="{7C7DEB4D-AA5F-C7AC-4041-974748A72037}"/>
                </a:ext>
              </a:extLst>
            </p:cNvPr>
            <p:cNvSpPr/>
            <p:nvPr/>
          </p:nvSpPr>
          <p:spPr>
            <a:xfrm>
              <a:off x="2911335" y="1223158"/>
              <a:ext cx="2003564" cy="4254531"/>
            </a:xfrm>
            <a:prstGeom prst="roundRect">
              <a:avLst>
                <a:gd name="adj" fmla="val 3278"/>
              </a:avLst>
            </a:prstGeom>
            <a:solidFill>
              <a:schemeClr val="bg1"/>
            </a:solidFill>
            <a:ln w="19050">
              <a:solidFill>
                <a:srgbClr val="003D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sz="1900" b="1" dirty="0">
                  <a:solidFill>
                    <a:srgbClr val="003D69"/>
                  </a:solidFill>
                </a:rPr>
                <a:t>Consider your healthcare needs</a:t>
              </a:r>
            </a:p>
            <a:p>
              <a:pPr algn="ctr">
                <a:spcBef>
                  <a:spcPts val="600"/>
                </a:spcBef>
                <a:spcAft>
                  <a:spcPts val="600"/>
                </a:spcAft>
              </a:pPr>
              <a:r>
                <a:rPr lang="en-US" sz="1700" dirty="0">
                  <a:solidFill>
                    <a:srgbClr val="003D69"/>
                  </a:solidFill>
                </a:rPr>
                <a:t>Factor healthcare and long-term care costs into your retirement savings. Women tend to have higher medical costs in retirement </a:t>
              </a:r>
              <a:r>
                <a:rPr lang="en-US" sz="1700" dirty="0">
                  <a:solidFill>
                    <a:srgbClr val="003D69"/>
                  </a:solidFill>
                  <a:latin typeface="Courier New" panose="02070309020205020404" pitchFamily="49" charset="0"/>
                  <a:cs typeface="Courier New" panose="02070309020205020404" pitchFamily="49" charset="0"/>
                </a:rPr>
                <a:t>—</a:t>
              </a:r>
              <a:r>
                <a:rPr lang="en-US" sz="1700" dirty="0">
                  <a:solidFill>
                    <a:srgbClr val="003D69"/>
                  </a:solidFill>
                </a:rPr>
                <a:t>planning early can prevent financial strain later in life.</a:t>
              </a:r>
              <a:endParaRPr lang="en-US" sz="1700" b="1" dirty="0">
                <a:solidFill>
                  <a:srgbClr val="003D69"/>
                </a:solidFill>
              </a:endParaRPr>
            </a:p>
          </p:txBody>
        </p:sp>
      </p:grpSp>
      <p:grpSp>
        <p:nvGrpSpPr>
          <p:cNvPr id="47" name="Group 46">
            <a:extLst>
              <a:ext uri="{FF2B5EF4-FFF2-40B4-BE49-F238E27FC236}">
                <a16:creationId xmlns:a16="http://schemas.microsoft.com/office/drawing/2014/main" id="{353C7240-0F4E-1196-786E-7925E3FEDCBA}"/>
              </a:ext>
            </a:extLst>
          </p:cNvPr>
          <p:cNvGrpSpPr/>
          <p:nvPr/>
        </p:nvGrpSpPr>
        <p:grpSpPr>
          <a:xfrm>
            <a:off x="5046377" y="1518114"/>
            <a:ext cx="2003564" cy="4830435"/>
            <a:chOff x="4967647" y="647254"/>
            <a:chExt cx="2003564" cy="4830435"/>
          </a:xfrm>
        </p:grpSpPr>
        <p:sp>
          <p:nvSpPr>
            <p:cNvPr id="27" name="Oval 26">
              <a:extLst>
                <a:ext uri="{FF2B5EF4-FFF2-40B4-BE49-F238E27FC236}">
                  <a16:creationId xmlns:a16="http://schemas.microsoft.com/office/drawing/2014/main" id="{F6B280F6-AB4C-FAA3-DD77-F58F483BF245}"/>
                </a:ext>
              </a:extLst>
            </p:cNvPr>
            <p:cNvSpPr/>
            <p:nvPr/>
          </p:nvSpPr>
          <p:spPr>
            <a:xfrm>
              <a:off x="5518303" y="647254"/>
              <a:ext cx="902252" cy="902252"/>
            </a:xfrm>
            <a:prstGeom prst="ellipse">
              <a:avLst/>
            </a:prstGeom>
            <a:solidFill>
              <a:srgbClr val="00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03</a:t>
              </a:r>
            </a:p>
          </p:txBody>
        </p:sp>
        <p:sp>
          <p:nvSpPr>
            <p:cNvPr id="28" name="Rectangle: Rounded Corners 27">
              <a:extLst>
                <a:ext uri="{FF2B5EF4-FFF2-40B4-BE49-F238E27FC236}">
                  <a16:creationId xmlns:a16="http://schemas.microsoft.com/office/drawing/2014/main" id="{32A6D7BF-C809-F219-AB04-BC724AFB7CA0}"/>
                </a:ext>
              </a:extLst>
            </p:cNvPr>
            <p:cNvSpPr/>
            <p:nvPr/>
          </p:nvSpPr>
          <p:spPr>
            <a:xfrm>
              <a:off x="4967647" y="1223158"/>
              <a:ext cx="2003564" cy="4254531"/>
            </a:xfrm>
            <a:prstGeom prst="roundRect">
              <a:avLst>
                <a:gd name="adj" fmla="val 3278"/>
              </a:avLst>
            </a:prstGeom>
            <a:solidFill>
              <a:schemeClr val="bg1"/>
            </a:solidFill>
            <a:ln w="19050">
              <a:solidFill>
                <a:srgbClr val="008DC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sz="1900" b="1" dirty="0">
                  <a:solidFill>
                    <a:srgbClr val="008DCA"/>
                  </a:solidFill>
                </a:rPr>
                <a:t>Plan for a longer retirement</a:t>
              </a:r>
            </a:p>
            <a:p>
              <a:pPr algn="ctr">
                <a:spcBef>
                  <a:spcPts val="600"/>
                </a:spcBef>
                <a:spcAft>
                  <a:spcPts val="600"/>
                </a:spcAft>
              </a:pPr>
              <a:r>
                <a:rPr lang="en-US" sz="1700" dirty="0">
                  <a:solidFill>
                    <a:srgbClr val="008DCA"/>
                  </a:solidFill>
                </a:rPr>
                <a:t>With longevity in mind, ensure you have an adequate mix of savings, investments, and guaranteed income sources, such as Social Security and annuities, to cover a potentially lengthy retirement.</a:t>
              </a:r>
            </a:p>
          </p:txBody>
        </p:sp>
      </p:grpSp>
      <p:grpSp>
        <p:nvGrpSpPr>
          <p:cNvPr id="48" name="Group 47">
            <a:extLst>
              <a:ext uri="{FF2B5EF4-FFF2-40B4-BE49-F238E27FC236}">
                <a16:creationId xmlns:a16="http://schemas.microsoft.com/office/drawing/2014/main" id="{689DC1AF-1D39-EA07-B3A2-7CE4C9CAE766}"/>
              </a:ext>
            </a:extLst>
          </p:cNvPr>
          <p:cNvGrpSpPr/>
          <p:nvPr/>
        </p:nvGrpSpPr>
        <p:grpSpPr>
          <a:xfrm>
            <a:off x="7202219" y="1518114"/>
            <a:ext cx="2003564" cy="4830435"/>
            <a:chOff x="7023959" y="647254"/>
            <a:chExt cx="2003564" cy="4830435"/>
          </a:xfrm>
        </p:grpSpPr>
        <p:sp>
          <p:nvSpPr>
            <p:cNvPr id="31" name="Oval 30">
              <a:extLst>
                <a:ext uri="{FF2B5EF4-FFF2-40B4-BE49-F238E27FC236}">
                  <a16:creationId xmlns:a16="http://schemas.microsoft.com/office/drawing/2014/main" id="{4E6845DD-4CDC-2644-4ECD-9FF61706E9B4}"/>
                </a:ext>
              </a:extLst>
            </p:cNvPr>
            <p:cNvSpPr/>
            <p:nvPr/>
          </p:nvSpPr>
          <p:spPr>
            <a:xfrm>
              <a:off x="7574615" y="647254"/>
              <a:ext cx="902252" cy="902252"/>
            </a:xfrm>
            <a:prstGeom prst="ellipse">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04</a:t>
              </a:r>
            </a:p>
          </p:txBody>
        </p:sp>
        <p:sp>
          <p:nvSpPr>
            <p:cNvPr id="32" name="Rectangle: Rounded Corners 31">
              <a:extLst>
                <a:ext uri="{FF2B5EF4-FFF2-40B4-BE49-F238E27FC236}">
                  <a16:creationId xmlns:a16="http://schemas.microsoft.com/office/drawing/2014/main" id="{89149F92-3B82-CCA2-0C63-44ADFDD1311B}"/>
                </a:ext>
              </a:extLst>
            </p:cNvPr>
            <p:cNvSpPr/>
            <p:nvPr/>
          </p:nvSpPr>
          <p:spPr>
            <a:xfrm>
              <a:off x="7023959" y="1223158"/>
              <a:ext cx="2003564" cy="4254531"/>
            </a:xfrm>
            <a:prstGeom prst="roundRect">
              <a:avLst>
                <a:gd name="adj" fmla="val 3278"/>
              </a:avLst>
            </a:prstGeom>
            <a:solidFill>
              <a:schemeClr val="bg1"/>
            </a:solidFill>
            <a:ln w="19050">
              <a:solidFill>
                <a:srgbClr val="003D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sz="1900" b="1" dirty="0">
                  <a:solidFill>
                    <a:srgbClr val="003D69"/>
                  </a:solidFill>
                </a:rPr>
                <a:t>Prepare for the unexpected</a:t>
              </a:r>
            </a:p>
            <a:p>
              <a:pPr algn="ctr">
                <a:spcBef>
                  <a:spcPts val="600"/>
                </a:spcBef>
                <a:spcAft>
                  <a:spcPts val="600"/>
                </a:spcAft>
              </a:pPr>
              <a:r>
                <a:rPr lang="en-US" sz="1700" dirty="0">
                  <a:solidFill>
                    <a:srgbClr val="003D69"/>
                  </a:solidFill>
                </a:rPr>
                <a:t>Have a backup plan in case life takes an unpredictable turn. Keep retirement goals flexible, schedule family financial meetings, and ensure you have access to joint accounts. </a:t>
              </a:r>
            </a:p>
          </p:txBody>
        </p:sp>
      </p:grpSp>
      <p:grpSp>
        <p:nvGrpSpPr>
          <p:cNvPr id="49" name="Group 48">
            <a:extLst>
              <a:ext uri="{FF2B5EF4-FFF2-40B4-BE49-F238E27FC236}">
                <a16:creationId xmlns:a16="http://schemas.microsoft.com/office/drawing/2014/main" id="{F20AC716-F7E0-0CB5-CC26-67EC14FB3398}"/>
              </a:ext>
            </a:extLst>
          </p:cNvPr>
          <p:cNvGrpSpPr/>
          <p:nvPr/>
        </p:nvGrpSpPr>
        <p:grpSpPr>
          <a:xfrm>
            <a:off x="9358061" y="1518114"/>
            <a:ext cx="2003564" cy="4830435"/>
            <a:chOff x="9080271" y="647254"/>
            <a:chExt cx="2003564" cy="4830435"/>
          </a:xfrm>
        </p:grpSpPr>
        <p:sp>
          <p:nvSpPr>
            <p:cNvPr id="35" name="Oval 34">
              <a:extLst>
                <a:ext uri="{FF2B5EF4-FFF2-40B4-BE49-F238E27FC236}">
                  <a16:creationId xmlns:a16="http://schemas.microsoft.com/office/drawing/2014/main" id="{B91DE73D-BC49-C1B2-9D0E-5D0F73994755}"/>
                </a:ext>
              </a:extLst>
            </p:cNvPr>
            <p:cNvSpPr/>
            <p:nvPr/>
          </p:nvSpPr>
          <p:spPr>
            <a:xfrm>
              <a:off x="9630927" y="647254"/>
              <a:ext cx="902252" cy="902252"/>
            </a:xfrm>
            <a:prstGeom prst="ellipse">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05</a:t>
              </a:r>
            </a:p>
          </p:txBody>
        </p:sp>
        <p:sp>
          <p:nvSpPr>
            <p:cNvPr id="36" name="Rectangle: Rounded Corners 35">
              <a:extLst>
                <a:ext uri="{FF2B5EF4-FFF2-40B4-BE49-F238E27FC236}">
                  <a16:creationId xmlns:a16="http://schemas.microsoft.com/office/drawing/2014/main" id="{7B317662-08F4-77DD-E2D7-A5BE2834B62B}"/>
                </a:ext>
              </a:extLst>
            </p:cNvPr>
            <p:cNvSpPr/>
            <p:nvPr/>
          </p:nvSpPr>
          <p:spPr>
            <a:xfrm>
              <a:off x="9080271" y="1223158"/>
              <a:ext cx="2003564" cy="4254531"/>
            </a:xfrm>
            <a:prstGeom prst="roundRect">
              <a:avLst>
                <a:gd name="adj" fmla="val 3278"/>
              </a:avLst>
            </a:prstGeom>
            <a:solidFill>
              <a:schemeClr val="bg1"/>
            </a:solidFill>
            <a:ln w="19050">
              <a:solidFill>
                <a:srgbClr val="0024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sz="1900" b="1" dirty="0">
                  <a:solidFill>
                    <a:srgbClr val="00244B"/>
                  </a:solidFill>
                </a:rPr>
                <a:t>Increase financial confidence</a:t>
              </a:r>
            </a:p>
            <a:p>
              <a:pPr algn="ctr">
                <a:spcBef>
                  <a:spcPts val="600"/>
                </a:spcBef>
                <a:spcAft>
                  <a:spcPts val="600"/>
                </a:spcAft>
              </a:pPr>
              <a:r>
                <a:rPr lang="en-US" sz="1700" dirty="0">
                  <a:solidFill>
                    <a:srgbClr val="00244B"/>
                  </a:solidFill>
                </a:rPr>
                <a:t>Take advantage of available resources, such as financial planning workshops, webinars, or online tools. Consider partnering with a financial advisor to get personalized advice tailored to your unique needs.</a:t>
              </a:r>
            </a:p>
          </p:txBody>
        </p:sp>
      </p:grpSp>
      <p:sp>
        <p:nvSpPr>
          <p:cNvPr id="55" name="!!CoverSlideFooterText">
            <a:extLst>
              <a:ext uri="{FF2B5EF4-FFF2-40B4-BE49-F238E27FC236}">
                <a16:creationId xmlns:a16="http://schemas.microsoft.com/office/drawing/2014/main" id="{0E19BAC2-2733-70DB-FB38-45141A724DB2}"/>
              </a:ext>
            </a:extLst>
          </p:cNvPr>
          <p:cNvSpPr/>
          <p:nvPr/>
        </p:nvSpPr>
        <p:spPr>
          <a:xfrm>
            <a:off x="-112295" y="5286505"/>
            <a:ext cx="674134" cy="891251"/>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56" name="!!CoverSlideFooterText">
            <a:extLst>
              <a:ext uri="{FF2B5EF4-FFF2-40B4-BE49-F238E27FC236}">
                <a16:creationId xmlns:a16="http://schemas.microsoft.com/office/drawing/2014/main" id="{E1CD4786-BC73-F987-8063-9C6AA098B8C1}"/>
              </a:ext>
            </a:extLst>
          </p:cNvPr>
          <p:cNvSpPr/>
          <p:nvPr/>
        </p:nvSpPr>
        <p:spPr>
          <a:xfrm>
            <a:off x="-135363" y="5456995"/>
            <a:ext cx="519893" cy="558806"/>
          </a:xfrm>
          <a:prstGeom prst="rect">
            <a:avLst/>
          </a:prstGeom>
          <a:noFill/>
          <a:ln w="57150" cap="flat" cmpd="sng">
            <a:solidFill>
              <a:srgbClr val="15B7F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57" name="!!CoverSlideFooterText1">
            <a:extLst>
              <a:ext uri="{FF2B5EF4-FFF2-40B4-BE49-F238E27FC236}">
                <a16:creationId xmlns:a16="http://schemas.microsoft.com/office/drawing/2014/main" id="{165DB007-A224-D1C4-D50A-B76CC8744D05}"/>
              </a:ext>
            </a:extLst>
          </p:cNvPr>
          <p:cNvSpPr/>
          <p:nvPr/>
        </p:nvSpPr>
        <p:spPr>
          <a:xfrm>
            <a:off x="11444408" y="-369127"/>
            <a:ext cx="1340259" cy="1177296"/>
          </a:xfrm>
          <a:prstGeom prst="rect">
            <a:avLst/>
          </a:prstGeom>
          <a:noFill/>
          <a:ln w="57150" cap="flat" cmpd="sng">
            <a:solidFill>
              <a:srgbClr val="00244B"/>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58" name="!!CoverSlideFooterText">
            <a:extLst>
              <a:ext uri="{FF2B5EF4-FFF2-40B4-BE49-F238E27FC236}">
                <a16:creationId xmlns:a16="http://schemas.microsoft.com/office/drawing/2014/main" id="{172BCDDA-6023-7B83-9CCE-2C5D33519AEF}"/>
              </a:ext>
            </a:extLst>
          </p:cNvPr>
          <p:cNvSpPr/>
          <p:nvPr/>
        </p:nvSpPr>
        <p:spPr>
          <a:xfrm>
            <a:off x="11091512" y="-97570"/>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grpSp>
        <p:nvGrpSpPr>
          <p:cNvPr id="59" name="Group 58">
            <a:extLst>
              <a:ext uri="{FF2B5EF4-FFF2-40B4-BE49-F238E27FC236}">
                <a16:creationId xmlns:a16="http://schemas.microsoft.com/office/drawing/2014/main" id="{628AB8CD-049E-EE92-C402-7BBF0C80CDDD}"/>
              </a:ext>
            </a:extLst>
          </p:cNvPr>
          <p:cNvGrpSpPr/>
          <p:nvPr/>
        </p:nvGrpSpPr>
        <p:grpSpPr>
          <a:xfrm rot="10267175">
            <a:off x="11246411" y="6088704"/>
            <a:ext cx="1829720" cy="1829720"/>
            <a:chOff x="-416879" y="-567355"/>
            <a:chExt cx="1829720" cy="1829720"/>
          </a:xfrm>
        </p:grpSpPr>
        <p:sp>
          <p:nvSpPr>
            <p:cNvPr id="60" name="Block Arc 59">
              <a:extLst>
                <a:ext uri="{FF2B5EF4-FFF2-40B4-BE49-F238E27FC236}">
                  <a16:creationId xmlns:a16="http://schemas.microsoft.com/office/drawing/2014/main" id="{9106F320-6239-9FD5-1A85-51C608ABF47A}"/>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a:extLst>
                <a:ext uri="{FF2B5EF4-FFF2-40B4-BE49-F238E27FC236}">
                  <a16:creationId xmlns:a16="http://schemas.microsoft.com/office/drawing/2014/main" id="{EE369D42-7982-A280-4682-D3176E85FAD0}"/>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TextBox 67">
            <a:extLst>
              <a:ext uri="{FF2B5EF4-FFF2-40B4-BE49-F238E27FC236}">
                <a16:creationId xmlns:a16="http://schemas.microsoft.com/office/drawing/2014/main" id="{D38A7203-0F43-1359-1FEE-124BB676C3D1}"/>
              </a:ext>
            </a:extLst>
          </p:cNvPr>
          <p:cNvSpPr txBox="1"/>
          <p:nvPr/>
        </p:nvSpPr>
        <p:spPr>
          <a:xfrm>
            <a:off x="319840" y="339869"/>
            <a:ext cx="8797719" cy="646331"/>
          </a:xfrm>
          <a:prstGeom prst="rect">
            <a:avLst/>
          </a:prstGeom>
          <a:noFill/>
        </p:spPr>
        <p:txBody>
          <a:bodyPr wrap="square" rtlCol="0">
            <a:spAutoFit/>
          </a:bodyPr>
          <a:lstStyle/>
          <a:p>
            <a:r>
              <a:rPr lang="en-US" sz="3600" b="1" dirty="0"/>
              <a:t>Key takeaways</a:t>
            </a:r>
            <a:endParaRPr lang="en-US" sz="3600" dirty="0"/>
          </a:p>
        </p:txBody>
      </p:sp>
      <p:sp>
        <p:nvSpPr>
          <p:cNvPr id="2" name="TextBox 1">
            <a:extLst>
              <a:ext uri="{FF2B5EF4-FFF2-40B4-BE49-F238E27FC236}">
                <a16:creationId xmlns:a16="http://schemas.microsoft.com/office/drawing/2014/main" id="{0E8FD63C-022C-76D5-C587-38852A3644AD}"/>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25</a:t>
            </a:fld>
            <a:r>
              <a:rPr lang="en-US" sz="1100" dirty="0"/>
              <a:t> of 27</a:t>
            </a:r>
          </a:p>
        </p:txBody>
      </p:sp>
      <p:grpSp>
        <p:nvGrpSpPr>
          <p:cNvPr id="10" name="Group 9">
            <a:extLst>
              <a:ext uri="{FF2B5EF4-FFF2-40B4-BE49-F238E27FC236}">
                <a16:creationId xmlns:a16="http://schemas.microsoft.com/office/drawing/2014/main" id="{8FFCAF1A-88FF-0646-D628-FC3CDDB205C4}"/>
              </a:ext>
            </a:extLst>
          </p:cNvPr>
          <p:cNvGrpSpPr/>
          <p:nvPr/>
        </p:nvGrpSpPr>
        <p:grpSpPr>
          <a:xfrm rot="16200000">
            <a:off x="-141220" y="575046"/>
            <a:ext cx="757779" cy="160020"/>
            <a:chOff x="304800" y="914736"/>
            <a:chExt cx="757779" cy="160020"/>
          </a:xfrm>
        </p:grpSpPr>
        <p:sp>
          <p:nvSpPr>
            <p:cNvPr id="11" name="Oval 10">
              <a:extLst>
                <a:ext uri="{FF2B5EF4-FFF2-40B4-BE49-F238E27FC236}">
                  <a16:creationId xmlns:a16="http://schemas.microsoft.com/office/drawing/2014/main" id="{FEFA8942-7CC3-B8AE-4483-244062CC4772}"/>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217705-8067-DF1F-E913-C2840E832F52}"/>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9FC18D5-A0DE-EEF6-92A9-F9B8392B1C72}"/>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5D031-20B8-E7D2-672B-F8B044B30D6B}"/>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13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A8F38A-1147-FD73-E91B-6EB20F10994C}"/>
              </a:ext>
            </a:extLst>
          </p:cNvPr>
          <p:cNvSpPr/>
          <p:nvPr/>
        </p:nvSpPr>
        <p:spPr>
          <a:xfrm>
            <a:off x="8398668" y="0"/>
            <a:ext cx="3790157" cy="6858000"/>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B0A09A6C-02B0-2BAD-9AFE-0D30E3E3FB58}"/>
              </a:ext>
            </a:extLst>
          </p:cNvPr>
          <p:cNvSpPr/>
          <p:nvPr/>
        </p:nvSpPr>
        <p:spPr>
          <a:xfrm>
            <a:off x="0" y="-1"/>
            <a:ext cx="8509820" cy="5440681"/>
          </a:xfrm>
          <a:prstGeom prst="rect">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494BE0D7-41A8-3858-49F9-C58674F26294}"/>
              </a:ext>
            </a:extLst>
          </p:cNvPr>
          <p:cNvSpPr txBox="1"/>
          <p:nvPr/>
        </p:nvSpPr>
        <p:spPr>
          <a:xfrm>
            <a:off x="3175" y="3178691"/>
            <a:ext cx="6808140" cy="1106129"/>
          </a:xfrm>
          <a:prstGeom prst="rect">
            <a:avLst/>
          </a:prstGeom>
          <a:noFill/>
        </p:spPr>
        <p:txBody>
          <a:bodyPr wrap="square" lIns="0" tIns="0" rIns="0" bIns="0" rtlCol="0" anchor="ctr">
            <a:noAutofit/>
          </a:bodyPr>
          <a:lstStyle/>
          <a:p>
            <a:pPr algn="ctr"/>
            <a:r>
              <a:rPr lang="en-US" sz="5400" b="1" dirty="0">
                <a:solidFill>
                  <a:schemeClr val="bg1"/>
                </a:solidFill>
              </a:rPr>
              <a:t>We are here to help.</a:t>
            </a:r>
          </a:p>
          <a:p>
            <a:pPr algn="ctr"/>
            <a:r>
              <a:rPr lang="en-IN" sz="2800" dirty="0">
                <a:solidFill>
                  <a:schemeClr val="bg1"/>
                </a:solidFill>
                <a:hlinkClick r:id="rId3">
                  <a:extLst>
                    <a:ext uri="{A12FA001-AC4F-418D-AE19-62706E023703}">
                      <ahyp:hlinkClr xmlns:ahyp="http://schemas.microsoft.com/office/drawing/2018/hyperlinkcolor" val="tx"/>
                    </a:ext>
                  </a:extLst>
                </a:hlinkClick>
              </a:rPr>
              <a:t>www.midlandnational.com</a:t>
            </a:r>
            <a:r>
              <a:rPr lang="en-IN" sz="2800" dirty="0">
                <a:solidFill>
                  <a:schemeClr val="bg1"/>
                </a:solidFill>
              </a:rPr>
              <a:t> </a:t>
            </a:r>
          </a:p>
          <a:p>
            <a:pPr algn="ctr"/>
            <a:endParaRPr lang="en-US" sz="6000" b="1" kern="0" dirty="0">
              <a:solidFill>
                <a:schemeClr val="bg1"/>
              </a:solidFill>
              <a:cs typeface="Arial" pitchFamily="34" charset="0"/>
            </a:endParaRPr>
          </a:p>
        </p:txBody>
      </p:sp>
      <p:grpSp>
        <p:nvGrpSpPr>
          <p:cNvPr id="2" name="Group 1">
            <a:extLst>
              <a:ext uri="{FF2B5EF4-FFF2-40B4-BE49-F238E27FC236}">
                <a16:creationId xmlns:a16="http://schemas.microsoft.com/office/drawing/2014/main" id="{E26EAEDD-63CA-6AE0-8B6D-4E7DC6C2B094}"/>
              </a:ext>
            </a:extLst>
          </p:cNvPr>
          <p:cNvGrpSpPr/>
          <p:nvPr/>
        </p:nvGrpSpPr>
        <p:grpSpPr>
          <a:xfrm>
            <a:off x="1319925" y="5692174"/>
            <a:ext cx="3739193" cy="78794"/>
            <a:chOff x="4591346" y="3027097"/>
            <a:chExt cx="4727331" cy="139587"/>
          </a:xfrm>
        </p:grpSpPr>
        <p:sp>
          <p:nvSpPr>
            <p:cNvPr id="4" name="Rectangle 3">
              <a:extLst>
                <a:ext uri="{FF2B5EF4-FFF2-40B4-BE49-F238E27FC236}">
                  <a16:creationId xmlns:a16="http://schemas.microsoft.com/office/drawing/2014/main" id="{D031251C-E5E2-16CF-2A3F-12B257EDDD96}"/>
                </a:ext>
              </a:extLst>
            </p:cNvPr>
            <p:cNvSpPr/>
            <p:nvPr/>
          </p:nvSpPr>
          <p:spPr>
            <a:xfrm>
              <a:off x="4591346" y="3027097"/>
              <a:ext cx="675333" cy="139587"/>
            </a:xfrm>
            <a:prstGeom prst="rect">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5" name="Rectangle 4">
              <a:extLst>
                <a:ext uri="{FF2B5EF4-FFF2-40B4-BE49-F238E27FC236}">
                  <a16:creationId xmlns:a16="http://schemas.microsoft.com/office/drawing/2014/main" id="{33261F31-BBD6-6EE7-1C53-2D92915F2241}"/>
                </a:ext>
              </a:extLst>
            </p:cNvPr>
            <p:cNvSpPr/>
            <p:nvPr/>
          </p:nvSpPr>
          <p:spPr>
            <a:xfrm>
              <a:off x="5266679" y="3027097"/>
              <a:ext cx="675333" cy="13958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6" name="Rectangle 5">
              <a:extLst>
                <a:ext uri="{FF2B5EF4-FFF2-40B4-BE49-F238E27FC236}">
                  <a16:creationId xmlns:a16="http://schemas.microsoft.com/office/drawing/2014/main" id="{CD74EBF8-2680-237C-BFC7-C08524E51FC2}"/>
                </a:ext>
              </a:extLst>
            </p:cNvPr>
            <p:cNvSpPr/>
            <p:nvPr/>
          </p:nvSpPr>
          <p:spPr>
            <a:xfrm>
              <a:off x="5942012" y="3027097"/>
              <a:ext cx="675333" cy="139587"/>
            </a:xfrm>
            <a:prstGeom prst="rect">
              <a:avLst/>
            </a:prstGeom>
            <a:solidFill>
              <a:srgbClr val="00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7" name="Rectangle 6">
              <a:extLst>
                <a:ext uri="{FF2B5EF4-FFF2-40B4-BE49-F238E27FC236}">
                  <a16:creationId xmlns:a16="http://schemas.microsoft.com/office/drawing/2014/main" id="{49C4DFED-FC69-3054-B101-9AADF3ADEC59}"/>
                </a:ext>
              </a:extLst>
            </p:cNvPr>
            <p:cNvSpPr/>
            <p:nvPr/>
          </p:nvSpPr>
          <p:spPr>
            <a:xfrm>
              <a:off x="6617345" y="3027097"/>
              <a:ext cx="675333" cy="139587"/>
            </a:xfrm>
            <a:prstGeom prst="rect">
              <a:avLst/>
            </a:prstGeom>
            <a:solidFill>
              <a:srgbClr val="15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8" name="Rectangle 7">
              <a:extLst>
                <a:ext uri="{FF2B5EF4-FFF2-40B4-BE49-F238E27FC236}">
                  <a16:creationId xmlns:a16="http://schemas.microsoft.com/office/drawing/2014/main" id="{3442D460-826F-BD31-66E7-CD709C820B70}"/>
                </a:ext>
              </a:extLst>
            </p:cNvPr>
            <p:cNvSpPr/>
            <p:nvPr/>
          </p:nvSpPr>
          <p:spPr>
            <a:xfrm>
              <a:off x="7292678" y="3027097"/>
              <a:ext cx="675333" cy="139587"/>
            </a:xfrm>
            <a:prstGeom prst="rect">
              <a:avLst/>
            </a:prstGeom>
            <a:solidFill>
              <a:srgbClr val="008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9" name="Rectangle 8">
              <a:extLst>
                <a:ext uri="{FF2B5EF4-FFF2-40B4-BE49-F238E27FC236}">
                  <a16:creationId xmlns:a16="http://schemas.microsoft.com/office/drawing/2014/main" id="{FD430FDA-61B1-F820-FE92-2F75B7440A94}"/>
                </a:ext>
              </a:extLst>
            </p:cNvPr>
            <p:cNvSpPr/>
            <p:nvPr/>
          </p:nvSpPr>
          <p:spPr>
            <a:xfrm>
              <a:off x="7968011" y="3027097"/>
              <a:ext cx="675333" cy="13958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10" name="Rectangle 9">
              <a:extLst>
                <a:ext uri="{FF2B5EF4-FFF2-40B4-BE49-F238E27FC236}">
                  <a16:creationId xmlns:a16="http://schemas.microsoft.com/office/drawing/2014/main" id="{C8346A79-FD81-AAA0-2F29-D449B6094CC9}"/>
                </a:ext>
              </a:extLst>
            </p:cNvPr>
            <p:cNvSpPr/>
            <p:nvPr/>
          </p:nvSpPr>
          <p:spPr>
            <a:xfrm>
              <a:off x="8643344" y="3027097"/>
              <a:ext cx="675333" cy="139587"/>
            </a:xfrm>
            <a:prstGeom prst="rect">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grpSp>
      <p:sp>
        <p:nvSpPr>
          <p:cNvPr id="12" name="Rectangle 11">
            <a:extLst>
              <a:ext uri="{FF2B5EF4-FFF2-40B4-BE49-F238E27FC236}">
                <a16:creationId xmlns:a16="http://schemas.microsoft.com/office/drawing/2014/main" id="{420859E8-849B-086D-7F63-7833A569ABE1}"/>
              </a:ext>
            </a:extLst>
          </p:cNvPr>
          <p:cNvSpPr/>
          <p:nvPr/>
        </p:nvSpPr>
        <p:spPr>
          <a:xfrm>
            <a:off x="0" y="6026701"/>
            <a:ext cx="8398668" cy="831299"/>
          </a:xfrm>
          <a:prstGeom prst="rect">
            <a:avLst/>
          </a:prstGeom>
          <a:solidFill>
            <a:srgbClr val="002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We are here to help.</a:t>
            </a:r>
          </a:p>
        </p:txBody>
      </p:sp>
      <p:pic>
        <p:nvPicPr>
          <p:cNvPr id="17" name="Picture Placeholder 32" descr="A picture containing wall, indoor, furniture&#10;&#10;Description automatically generated">
            <a:extLst>
              <a:ext uri="{FF2B5EF4-FFF2-40B4-BE49-F238E27FC236}">
                <a16:creationId xmlns:a16="http://schemas.microsoft.com/office/drawing/2014/main" id="{A1BD7F63-564A-09A4-4972-258E71A12789}"/>
              </a:ext>
            </a:extLst>
          </p:cNvPr>
          <p:cNvPicPr>
            <a:picLocks noChangeAspect="1"/>
          </p:cNvPicPr>
          <p:nvPr/>
        </p:nvPicPr>
        <p:blipFill rotWithShape="1">
          <a:blip r:embed="rId4" cstate="screen">
            <a:duotone>
              <a:prstClr val="black"/>
              <a:srgbClr val="15B7FF">
                <a:tint val="45000"/>
                <a:satMod val="40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814491" y="1772815"/>
            <a:ext cx="3312368" cy="4407236"/>
          </a:xfrm>
          <a:custGeom>
            <a:avLst/>
            <a:gdLst>
              <a:gd name="connsiteX0" fmla="*/ 0 w 3312368"/>
              <a:gd name="connsiteY0" fmla="*/ 0 h 4407236"/>
              <a:gd name="connsiteX1" fmla="*/ 3312368 w 3312368"/>
              <a:gd name="connsiteY1" fmla="*/ 0 h 4407236"/>
              <a:gd name="connsiteX2" fmla="*/ 3312368 w 3312368"/>
              <a:gd name="connsiteY2" fmla="*/ 4407236 h 4407236"/>
              <a:gd name="connsiteX3" fmla="*/ 0 w 3312368"/>
              <a:gd name="connsiteY3" fmla="*/ 4407236 h 4407236"/>
            </a:gdLst>
            <a:ahLst/>
            <a:cxnLst>
              <a:cxn ang="0">
                <a:pos x="connsiteX0" y="connsiteY0"/>
              </a:cxn>
              <a:cxn ang="0">
                <a:pos x="connsiteX1" y="connsiteY1"/>
              </a:cxn>
              <a:cxn ang="0">
                <a:pos x="connsiteX2" y="connsiteY2"/>
              </a:cxn>
              <a:cxn ang="0">
                <a:pos x="connsiteX3" y="connsiteY3"/>
              </a:cxn>
            </a:cxnLst>
            <a:rect l="l" t="t" r="r" b="b"/>
            <a:pathLst>
              <a:path w="3312368" h="4407236">
                <a:moveTo>
                  <a:pt x="0" y="0"/>
                </a:moveTo>
                <a:lnTo>
                  <a:pt x="3312368" y="0"/>
                </a:lnTo>
                <a:lnTo>
                  <a:pt x="3312368" y="4407236"/>
                </a:lnTo>
                <a:lnTo>
                  <a:pt x="0" y="4407236"/>
                </a:lnTo>
                <a:close/>
              </a:path>
            </a:pathLst>
          </a:custGeom>
        </p:spPr>
      </p:pic>
      <p:sp>
        <p:nvSpPr>
          <p:cNvPr id="3" name="TextBox 2">
            <a:extLst>
              <a:ext uri="{FF2B5EF4-FFF2-40B4-BE49-F238E27FC236}">
                <a16:creationId xmlns:a16="http://schemas.microsoft.com/office/drawing/2014/main" id="{B4B6CA10-1765-3ABB-7344-E47223C1AFAB}"/>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26</a:t>
            </a:fld>
            <a:r>
              <a:rPr lang="en-US" sz="1100" dirty="0">
                <a:solidFill>
                  <a:schemeClr val="bg1"/>
                </a:solidFill>
              </a:rPr>
              <a:t> of 27</a:t>
            </a:r>
          </a:p>
        </p:txBody>
      </p:sp>
      <p:grpSp>
        <p:nvGrpSpPr>
          <p:cNvPr id="11" name="Group 10">
            <a:extLst>
              <a:ext uri="{FF2B5EF4-FFF2-40B4-BE49-F238E27FC236}">
                <a16:creationId xmlns:a16="http://schemas.microsoft.com/office/drawing/2014/main" id="{AE01BA3B-4A0B-8ADB-FDCC-5EA47953F784}"/>
              </a:ext>
            </a:extLst>
          </p:cNvPr>
          <p:cNvGrpSpPr/>
          <p:nvPr/>
        </p:nvGrpSpPr>
        <p:grpSpPr>
          <a:xfrm>
            <a:off x="9336218" y="1532785"/>
            <a:ext cx="757779" cy="160020"/>
            <a:chOff x="304800" y="914736"/>
            <a:chExt cx="757779" cy="160020"/>
          </a:xfrm>
        </p:grpSpPr>
        <p:sp>
          <p:nvSpPr>
            <p:cNvPr id="18" name="Oval 17">
              <a:extLst>
                <a:ext uri="{FF2B5EF4-FFF2-40B4-BE49-F238E27FC236}">
                  <a16:creationId xmlns:a16="http://schemas.microsoft.com/office/drawing/2014/main" id="{305D69D9-A0EA-24C3-F33F-0F277F1EC532}"/>
                </a:ext>
              </a:extLst>
            </p:cNvPr>
            <p:cNvSpPr/>
            <p:nvPr/>
          </p:nvSpPr>
          <p:spPr>
            <a:xfrm>
              <a:off x="304800"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E56D0D-85E3-2F35-DE78-C7C2E8B0C19D}"/>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5D4AB8C-550A-0434-8EFE-5A9BC1288B6C}"/>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E554E78-FB41-2EE8-25A9-7B85C03D10DC}"/>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1167BAB1-DBA7-4C5B-4D3C-B91FAE4EBA7C}"/>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29" name="TextBox 28">
            <a:extLst>
              <a:ext uri="{FF2B5EF4-FFF2-40B4-BE49-F238E27FC236}">
                <a16:creationId xmlns:a16="http://schemas.microsoft.com/office/drawing/2014/main" id="{2F408EB9-43CC-9770-C7D5-971614B5A3DB}"/>
              </a:ext>
            </a:extLst>
          </p:cNvPr>
          <p:cNvSpPr txBox="1"/>
          <p:nvPr/>
        </p:nvSpPr>
        <p:spPr>
          <a:xfrm>
            <a:off x="10282686" y="6596390"/>
            <a:ext cx="933955" cy="261610"/>
          </a:xfrm>
          <a:prstGeom prst="rect">
            <a:avLst/>
          </a:prstGeom>
          <a:noFill/>
        </p:spPr>
        <p:txBody>
          <a:bodyPr wrap="square" rtlCol="0">
            <a:spAutoFit/>
          </a:bodyPr>
          <a:lstStyle/>
          <a:p>
            <a:r>
              <a:rPr lang="en-US" sz="1100" dirty="0">
                <a:solidFill>
                  <a:schemeClr val="bg2"/>
                </a:solidFill>
              </a:rPr>
              <a:t>REV 4-26</a:t>
            </a:r>
          </a:p>
        </p:txBody>
      </p:sp>
    </p:spTree>
    <p:extLst>
      <p:ext uri="{BB962C8B-B14F-4D97-AF65-F5344CB8AC3E}">
        <p14:creationId xmlns:p14="http://schemas.microsoft.com/office/powerpoint/2010/main" val="220150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2169D-30D0-1499-5158-B38368F7A452}"/>
              </a:ext>
            </a:extLst>
          </p:cNvPr>
          <p:cNvSpPr/>
          <p:nvPr/>
        </p:nvSpPr>
        <p:spPr>
          <a:xfrm>
            <a:off x="9525000" y="0"/>
            <a:ext cx="2105025" cy="1514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D26345-B56B-996E-D973-6A690C0DD5C2}"/>
              </a:ext>
            </a:extLst>
          </p:cNvPr>
          <p:cNvSpPr txBox="1"/>
          <p:nvPr/>
        </p:nvSpPr>
        <p:spPr>
          <a:xfrm>
            <a:off x="0" y="0"/>
            <a:ext cx="12192000" cy="2554545"/>
          </a:xfrm>
          <a:prstGeom prst="rect">
            <a:avLst/>
          </a:prstGeom>
          <a:noFill/>
        </p:spPr>
        <p:txBody>
          <a:bodyPr wrap="square">
            <a:spAutoFit/>
          </a:bodyPr>
          <a:lstStyle/>
          <a:p>
            <a:pPr>
              <a:spcBef>
                <a:spcPts val="600"/>
              </a:spcBef>
              <a:spcAft>
                <a:spcPts val="600"/>
              </a:spcAft>
            </a:pPr>
            <a:r>
              <a:rPr lang="en-US" sz="1100" b="1" dirty="0">
                <a:solidFill>
                  <a:srgbClr val="003D69"/>
                </a:solidFill>
              </a:rPr>
              <a:t>Disclosures:</a:t>
            </a:r>
            <a:br>
              <a:rPr lang="en-US" sz="1100" dirty="0"/>
            </a:br>
            <a:r>
              <a:rPr lang="en-US" sz="1100" dirty="0"/>
              <a:t>Sammons Financial® is the marketing name for Sammons® Financial Group, Inc.’s member companies, including Midland National® Life Insurance Company. Annuities and life insurance are issued by, and product guarantees are solely the responsibility of, Midland National Life Insurance Company. </a:t>
            </a:r>
          </a:p>
          <a:p>
            <a:pPr>
              <a:spcBef>
                <a:spcPts val="600"/>
              </a:spcBef>
              <a:spcAft>
                <a:spcPts val="600"/>
              </a:spcAft>
            </a:pPr>
            <a:r>
              <a:rPr lang="en-US" sz="1100" dirty="0"/>
              <a:t>Insurance products issued by Midland National® Life Insurance Company, West Des Moines, Iowa. Product and features/options may not be available in all states or appropriate for all clients. See product materials and state availability chart for further details, specific features/ options, and limitations by product and state.</a:t>
            </a:r>
          </a:p>
          <a:p>
            <a:pPr>
              <a:spcBef>
                <a:spcPts val="600"/>
              </a:spcBef>
              <a:spcAft>
                <a:spcPts val="600"/>
              </a:spcAft>
            </a:pPr>
            <a:r>
              <a:rPr lang="en-US" sz="1100" dirty="0">
                <a:effectLst/>
              </a:rPr>
              <a:t>This Sammons Financial research study was conducted between January 2024 and March 2024. The online survey exercise comprised of 611 consumers and 478 advisors, both sampled from the general insurance market and Sammons Financial member company agents.</a:t>
            </a:r>
          </a:p>
          <a:p>
            <a:pPr rtl="0">
              <a:spcBef>
                <a:spcPts val="600"/>
              </a:spcBef>
              <a:spcAft>
                <a:spcPts val="600"/>
              </a:spcAft>
            </a:pPr>
            <a:r>
              <a:rPr lang="en-US" sz="1100" dirty="0">
                <a:effectLst/>
              </a:rPr>
              <a:t>Analysis is for educational purposes only. The experience of the participants of the 2024 Sammons Financial Research Study may not be representative of the experience of all.</a:t>
            </a:r>
          </a:p>
          <a:p>
            <a:pPr rtl="0">
              <a:spcBef>
                <a:spcPts val="600"/>
              </a:spcBef>
              <a:spcAft>
                <a:spcPts val="600"/>
              </a:spcAft>
            </a:pPr>
            <a:r>
              <a:rPr lang="en-US" sz="1100" dirty="0">
                <a:effectLst/>
              </a:rPr>
              <a:t>Be sure to follow all applicable advertising guidelines.</a:t>
            </a:r>
          </a:p>
          <a:p>
            <a:pPr rtl="0">
              <a:spcBef>
                <a:spcPts val="600"/>
              </a:spcBef>
              <a:spcAft>
                <a:spcPts val="600"/>
              </a:spcAft>
            </a:pPr>
            <a:r>
              <a:rPr lang="en-US" sz="1100" dirty="0">
                <a:effectLst/>
              </a:rPr>
              <a:t>Agents interviewed sell more than annuities/life insurance and statements provided may not apply directly to the sale of these products.</a:t>
            </a:r>
          </a:p>
        </p:txBody>
      </p:sp>
      <p:sp>
        <p:nvSpPr>
          <p:cNvPr id="4" name="TextBox 3">
            <a:extLst>
              <a:ext uri="{FF2B5EF4-FFF2-40B4-BE49-F238E27FC236}">
                <a16:creationId xmlns:a16="http://schemas.microsoft.com/office/drawing/2014/main" id="{7B4770C3-0C3E-9867-942C-4FF457553704}"/>
              </a:ext>
            </a:extLst>
          </p:cNvPr>
          <p:cNvSpPr txBox="1"/>
          <p:nvPr/>
        </p:nvSpPr>
        <p:spPr>
          <a:xfrm>
            <a:off x="9289229"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27</a:t>
            </a:fld>
            <a:r>
              <a:rPr lang="en-US" sz="1100" dirty="0">
                <a:solidFill>
                  <a:schemeClr val="bg1"/>
                </a:solidFill>
              </a:rPr>
              <a:t> of 27</a:t>
            </a:r>
          </a:p>
        </p:txBody>
      </p:sp>
    </p:spTree>
    <p:extLst>
      <p:ext uri="{BB962C8B-B14F-4D97-AF65-F5344CB8AC3E}">
        <p14:creationId xmlns:p14="http://schemas.microsoft.com/office/powerpoint/2010/main" val="170870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logo with a person's face&#10;&#10;Description automatically generated">
            <a:extLst>
              <a:ext uri="{FF2B5EF4-FFF2-40B4-BE49-F238E27FC236}">
                <a16:creationId xmlns:a16="http://schemas.microsoft.com/office/drawing/2014/main" id="{4C39EE00-84A8-E766-AA3E-36CB63115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232" y="211976"/>
            <a:ext cx="2526916" cy="884420"/>
          </a:xfrm>
          <a:prstGeom prst="rect">
            <a:avLst/>
          </a:prstGeom>
        </p:spPr>
      </p:pic>
      <p:sp>
        <p:nvSpPr>
          <p:cNvPr id="7" name="TextBox 6">
            <a:extLst>
              <a:ext uri="{FF2B5EF4-FFF2-40B4-BE49-F238E27FC236}">
                <a16:creationId xmlns:a16="http://schemas.microsoft.com/office/drawing/2014/main" id="{864D5728-79C2-70C5-B0E6-163CC8F36DFE}"/>
              </a:ext>
            </a:extLst>
          </p:cNvPr>
          <p:cNvSpPr txBox="1"/>
          <p:nvPr/>
        </p:nvSpPr>
        <p:spPr>
          <a:xfrm>
            <a:off x="317679" y="375876"/>
            <a:ext cx="9181428" cy="1200329"/>
          </a:xfrm>
          <a:prstGeom prst="rect">
            <a:avLst/>
          </a:prstGeom>
          <a:noFill/>
        </p:spPr>
        <p:txBody>
          <a:bodyPr wrap="square" rtlCol="0">
            <a:spAutoFit/>
          </a:bodyPr>
          <a:lstStyle/>
          <a:p>
            <a:r>
              <a:rPr lang="en-US" sz="3600" b="1" dirty="0"/>
              <a:t>Sammons Financial Group® Empowered study </a:t>
            </a:r>
            <a:br>
              <a:rPr lang="en-US" sz="3600" b="1" dirty="0"/>
            </a:br>
            <a:endParaRPr lang="en-US" sz="3600" dirty="0"/>
          </a:p>
        </p:txBody>
      </p:sp>
      <p:grpSp>
        <p:nvGrpSpPr>
          <p:cNvPr id="9" name="Group 8">
            <a:extLst>
              <a:ext uri="{FF2B5EF4-FFF2-40B4-BE49-F238E27FC236}">
                <a16:creationId xmlns:a16="http://schemas.microsoft.com/office/drawing/2014/main" id="{A45230D3-397E-738C-CE5A-1EACCE0BC4C1}"/>
              </a:ext>
            </a:extLst>
          </p:cNvPr>
          <p:cNvGrpSpPr/>
          <p:nvPr/>
        </p:nvGrpSpPr>
        <p:grpSpPr>
          <a:xfrm>
            <a:off x="279043" y="1033945"/>
            <a:ext cx="4854932" cy="1573000"/>
            <a:chOff x="1434606" y="1893541"/>
            <a:chExt cx="4481192" cy="1573000"/>
          </a:xfrm>
        </p:grpSpPr>
        <p:sp>
          <p:nvSpPr>
            <p:cNvPr id="10" name="Freeform: Shape 9">
              <a:extLst>
                <a:ext uri="{FF2B5EF4-FFF2-40B4-BE49-F238E27FC236}">
                  <a16:creationId xmlns:a16="http://schemas.microsoft.com/office/drawing/2014/main" id="{33F2DB94-4AFB-9E29-ADC3-089DA213505F}"/>
                </a:ext>
              </a:extLst>
            </p:cNvPr>
            <p:cNvSpPr/>
            <p:nvPr/>
          </p:nvSpPr>
          <p:spPr>
            <a:xfrm>
              <a:off x="1434606" y="1893541"/>
              <a:ext cx="4481192" cy="1573000"/>
            </a:xfrm>
            <a:custGeom>
              <a:avLst/>
              <a:gdLst>
                <a:gd name="connsiteX0" fmla="*/ 1375633 w 1772605"/>
                <a:gd name="connsiteY0" fmla="*/ 669714 h 669714"/>
                <a:gd name="connsiteX1" fmla="*/ 0 w 1772605"/>
                <a:gd name="connsiteY1" fmla="*/ 669714 h 669714"/>
                <a:gd name="connsiteX2" fmla="*/ 0 w 1772605"/>
                <a:gd name="connsiteY2" fmla="*/ 396973 h 669714"/>
                <a:gd name="connsiteX3" fmla="*/ 396973 w 1772605"/>
                <a:gd name="connsiteY3" fmla="*/ 0 h 669714"/>
                <a:gd name="connsiteX4" fmla="*/ 1772605 w 1772605"/>
                <a:gd name="connsiteY4" fmla="*/ 0 h 669714"/>
                <a:gd name="connsiteX5" fmla="*/ 1772605 w 1772605"/>
                <a:gd name="connsiteY5" fmla="*/ 272742 h 669714"/>
                <a:gd name="connsiteX6" fmla="*/ 1375633 w 1772605"/>
                <a:gd name="connsiteY6" fmla="*/ 669714 h 66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605" h="669714">
                  <a:moveTo>
                    <a:pt x="1375633" y="669714"/>
                  </a:moveTo>
                  <a:lnTo>
                    <a:pt x="0" y="669714"/>
                  </a:lnTo>
                  <a:lnTo>
                    <a:pt x="0" y="396973"/>
                  </a:lnTo>
                  <a:cubicBezTo>
                    <a:pt x="0" y="177758"/>
                    <a:pt x="177757" y="0"/>
                    <a:pt x="396973" y="0"/>
                  </a:cubicBezTo>
                  <a:lnTo>
                    <a:pt x="1772605" y="0"/>
                  </a:lnTo>
                  <a:lnTo>
                    <a:pt x="1772605" y="272742"/>
                  </a:lnTo>
                  <a:cubicBezTo>
                    <a:pt x="1772605" y="491957"/>
                    <a:pt x="1594848" y="669714"/>
                    <a:pt x="1375633" y="669714"/>
                  </a:cubicBezTo>
                  <a:close/>
                </a:path>
              </a:pathLst>
            </a:custGeom>
            <a:solidFill>
              <a:srgbClr val="15B7FF"/>
            </a:solidFill>
            <a:ln w="14168" cap="flat">
              <a:noFill/>
              <a:prstDash val="solid"/>
              <a:miter/>
            </a:ln>
          </p:spPr>
          <p:txBody>
            <a:bodyPr rtlCol="0" anchor="ctr"/>
            <a:lstStyle/>
            <a:p>
              <a:endParaRPr lang="en-IN">
                <a:solidFill>
                  <a:schemeClr val="bg1"/>
                </a:solidFill>
              </a:endParaRPr>
            </a:p>
          </p:txBody>
        </p:sp>
        <p:sp>
          <p:nvSpPr>
            <p:cNvPr id="11" name="TextBox 10">
              <a:extLst>
                <a:ext uri="{FF2B5EF4-FFF2-40B4-BE49-F238E27FC236}">
                  <a16:creationId xmlns:a16="http://schemas.microsoft.com/office/drawing/2014/main" id="{1D91E61A-7E25-F38F-D79D-19F949DE1B6F}"/>
                </a:ext>
              </a:extLst>
            </p:cNvPr>
            <p:cNvSpPr txBox="1"/>
            <p:nvPr/>
          </p:nvSpPr>
          <p:spPr>
            <a:xfrm>
              <a:off x="3250893" y="2242755"/>
              <a:ext cx="2119816" cy="923330"/>
            </a:xfrm>
            <a:prstGeom prst="rect">
              <a:avLst/>
            </a:prstGeom>
            <a:noFill/>
          </p:spPr>
          <p:txBody>
            <a:bodyPr wrap="square" rtlCol="0" anchor="ctr">
              <a:spAutoFit/>
            </a:bodyPr>
            <a:lstStyle/>
            <a:p>
              <a:pPr>
                <a:defRPr/>
              </a:pPr>
              <a:r>
                <a:rPr lang="en-US" kern="0" dirty="0">
                  <a:solidFill>
                    <a:schemeClr val="bg1"/>
                  </a:solidFill>
                  <a:cs typeface="Arial" pitchFamily="34" charset="0"/>
                </a:rPr>
                <a:t>consumers surveyed; study was conducted January - March 2024</a:t>
              </a:r>
            </a:p>
          </p:txBody>
        </p:sp>
        <p:sp>
          <p:nvSpPr>
            <p:cNvPr id="12" name="TextBox 11">
              <a:extLst>
                <a:ext uri="{FF2B5EF4-FFF2-40B4-BE49-F238E27FC236}">
                  <a16:creationId xmlns:a16="http://schemas.microsoft.com/office/drawing/2014/main" id="{0852DDB0-4720-41E6-0ED5-AFF07B6EC987}"/>
                </a:ext>
              </a:extLst>
            </p:cNvPr>
            <p:cNvSpPr txBox="1"/>
            <p:nvPr/>
          </p:nvSpPr>
          <p:spPr>
            <a:xfrm>
              <a:off x="1747388" y="2070450"/>
              <a:ext cx="1628971" cy="1200329"/>
            </a:xfrm>
            <a:prstGeom prst="rect">
              <a:avLst/>
            </a:prstGeom>
            <a:noFill/>
          </p:spPr>
          <p:txBody>
            <a:bodyPr wrap="none" rtlCol="0" anchor="ctr">
              <a:spAutoFit/>
            </a:bodyPr>
            <a:lstStyle/>
            <a:p>
              <a:pPr algn="ctr"/>
              <a:r>
                <a:rPr lang="en-US" sz="7200" dirty="0">
                  <a:solidFill>
                    <a:schemeClr val="bg1"/>
                  </a:solidFill>
                  <a:latin typeface="Segoe UI Black" panose="020B0A02040204020203" pitchFamily="34" charset="0"/>
                  <a:ea typeface="Segoe UI Black" panose="020B0A02040204020203" pitchFamily="34" charset="0"/>
                </a:rPr>
                <a:t>611</a:t>
              </a:r>
              <a:endParaRPr lang="en-IN" sz="7200" dirty="0">
                <a:solidFill>
                  <a:schemeClr val="bg1"/>
                </a:solidFill>
                <a:latin typeface="Segoe UI Black" panose="020B0A02040204020203" pitchFamily="34" charset="0"/>
                <a:ea typeface="Segoe UI Black" panose="020B0A02040204020203" pitchFamily="34" charset="0"/>
              </a:endParaRPr>
            </a:p>
          </p:txBody>
        </p:sp>
      </p:grpSp>
      <p:graphicFrame>
        <p:nvGraphicFramePr>
          <p:cNvPr id="13" name="Chart 12">
            <a:extLst>
              <a:ext uri="{FF2B5EF4-FFF2-40B4-BE49-F238E27FC236}">
                <a16:creationId xmlns:a16="http://schemas.microsoft.com/office/drawing/2014/main" id="{09ED7B7A-956F-0362-2BF7-6953F05D58FF}"/>
              </a:ext>
            </a:extLst>
          </p:cNvPr>
          <p:cNvGraphicFramePr/>
          <p:nvPr>
            <p:extLst>
              <p:ext uri="{D42A27DB-BD31-4B8C-83A1-F6EECF244321}">
                <p14:modId xmlns:p14="http://schemas.microsoft.com/office/powerpoint/2010/main" val="810868879"/>
              </p:ext>
            </p:extLst>
          </p:nvPr>
        </p:nvGraphicFramePr>
        <p:xfrm>
          <a:off x="5142715" y="2596341"/>
          <a:ext cx="5833371" cy="4141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95780A08-A3E7-7720-D2F0-6039EBB765B7}"/>
              </a:ext>
            </a:extLst>
          </p:cNvPr>
          <p:cNvGraphicFramePr/>
          <p:nvPr>
            <p:extLst>
              <p:ext uri="{D42A27DB-BD31-4B8C-83A1-F6EECF244321}">
                <p14:modId xmlns:p14="http://schemas.microsoft.com/office/powerpoint/2010/main" val="1791663783"/>
              </p:ext>
            </p:extLst>
          </p:nvPr>
        </p:nvGraphicFramePr>
        <p:xfrm>
          <a:off x="1355725" y="2596341"/>
          <a:ext cx="5359400" cy="4141673"/>
        </p:xfrm>
        <a:graphic>
          <a:graphicData uri="http://schemas.openxmlformats.org/drawingml/2006/chart">
            <c:chart xmlns:c="http://schemas.openxmlformats.org/drawingml/2006/chart" xmlns:r="http://schemas.openxmlformats.org/officeDocument/2006/relationships" r:id="rId5"/>
          </a:graphicData>
        </a:graphic>
      </p:graphicFrame>
      <p:sp>
        <p:nvSpPr>
          <p:cNvPr id="15" name="!!CoverSlideFooterText">
            <a:extLst>
              <a:ext uri="{FF2B5EF4-FFF2-40B4-BE49-F238E27FC236}">
                <a16:creationId xmlns:a16="http://schemas.microsoft.com/office/drawing/2014/main" id="{4F024DF9-A58D-04B6-C0CA-9ADE32C86F90}"/>
              </a:ext>
            </a:extLst>
          </p:cNvPr>
          <p:cNvSpPr/>
          <p:nvPr/>
        </p:nvSpPr>
        <p:spPr>
          <a:xfrm>
            <a:off x="-1172684" y="3718593"/>
            <a:ext cx="1683187" cy="1642760"/>
          </a:xfrm>
          <a:prstGeom prst="rect">
            <a:avLst/>
          </a:prstGeom>
          <a:noFill/>
          <a:ln w="57150" cap="flat" cmpd="sng">
            <a:solidFill>
              <a:srgbClr val="00244B"/>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6" name="!!CoverSlideFooterText">
            <a:extLst>
              <a:ext uri="{FF2B5EF4-FFF2-40B4-BE49-F238E27FC236}">
                <a16:creationId xmlns:a16="http://schemas.microsoft.com/office/drawing/2014/main" id="{EE8CC50F-D2B1-AB56-6714-B936414B7707}"/>
              </a:ext>
            </a:extLst>
          </p:cNvPr>
          <p:cNvSpPr/>
          <p:nvPr/>
        </p:nvSpPr>
        <p:spPr>
          <a:xfrm>
            <a:off x="-980129" y="3906523"/>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759E7A98-D015-F323-AF7F-BE5FB6264367}"/>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3</a:t>
            </a:fld>
            <a:r>
              <a:rPr lang="en-US" sz="1100" dirty="0"/>
              <a:t> of 27</a:t>
            </a:r>
          </a:p>
        </p:txBody>
      </p:sp>
      <p:sp>
        <p:nvSpPr>
          <p:cNvPr id="18" name="TextBox 17">
            <a:extLst>
              <a:ext uri="{FF2B5EF4-FFF2-40B4-BE49-F238E27FC236}">
                <a16:creationId xmlns:a16="http://schemas.microsoft.com/office/drawing/2014/main" id="{BBD55C4C-A261-8ECC-05F0-2AA0BE039C5A}"/>
              </a:ext>
            </a:extLst>
          </p:cNvPr>
          <p:cNvSpPr txBox="1"/>
          <p:nvPr/>
        </p:nvSpPr>
        <p:spPr>
          <a:xfrm>
            <a:off x="1500651" y="6607209"/>
            <a:ext cx="7284128" cy="261610"/>
          </a:xfrm>
          <a:prstGeom prst="rect">
            <a:avLst/>
          </a:prstGeom>
          <a:noFill/>
        </p:spPr>
        <p:txBody>
          <a:bodyPr wrap="square">
            <a:spAutoFit/>
          </a:bodyPr>
          <a:lstStyle/>
          <a:p>
            <a:r>
              <a:rPr lang="en-US" sz="1100" b="0" i="1" u="none" strike="noStrike" baseline="0" dirty="0">
                <a:latin typeface="Calibri" panose="020F0502020204030204" pitchFamily="34" charset="0"/>
              </a:rPr>
              <a:t>Source: Sammons Financial Group Empowered 2024 Study</a:t>
            </a:r>
            <a:endParaRPr lang="en-US" sz="1100" dirty="0"/>
          </a:p>
        </p:txBody>
      </p:sp>
      <p:grpSp>
        <p:nvGrpSpPr>
          <p:cNvPr id="20" name="Group 19">
            <a:extLst>
              <a:ext uri="{FF2B5EF4-FFF2-40B4-BE49-F238E27FC236}">
                <a16:creationId xmlns:a16="http://schemas.microsoft.com/office/drawing/2014/main" id="{CA20858D-6C06-BF8A-B104-97EB9FA1EA9E}"/>
              </a:ext>
            </a:extLst>
          </p:cNvPr>
          <p:cNvGrpSpPr/>
          <p:nvPr/>
        </p:nvGrpSpPr>
        <p:grpSpPr>
          <a:xfrm rot="16200000">
            <a:off x="-141220" y="575046"/>
            <a:ext cx="757779" cy="160020"/>
            <a:chOff x="304800" y="914736"/>
            <a:chExt cx="757779" cy="160020"/>
          </a:xfrm>
        </p:grpSpPr>
        <p:sp>
          <p:nvSpPr>
            <p:cNvPr id="21" name="Oval 20">
              <a:extLst>
                <a:ext uri="{FF2B5EF4-FFF2-40B4-BE49-F238E27FC236}">
                  <a16:creationId xmlns:a16="http://schemas.microsoft.com/office/drawing/2014/main" id="{16EBFA29-9668-6F10-2045-A875A0AC7FDB}"/>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62C86D-E0B3-B668-C9BE-A27958376A10}"/>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8256020-C31F-AEA7-1649-4202E6C1E530}"/>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44330AE-FA35-ABBB-7B9B-F707223AE503}"/>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F845435-6AB1-428D-4DD1-A0B3CDCB5AC0}"/>
              </a:ext>
            </a:extLst>
          </p:cNvPr>
          <p:cNvGrpSpPr/>
          <p:nvPr/>
        </p:nvGrpSpPr>
        <p:grpSpPr>
          <a:xfrm rot="8404202">
            <a:off x="11554338" y="1592488"/>
            <a:ext cx="1829720" cy="1829720"/>
            <a:chOff x="-416879" y="-567355"/>
            <a:chExt cx="1829720" cy="1829720"/>
          </a:xfrm>
        </p:grpSpPr>
        <p:sp>
          <p:nvSpPr>
            <p:cNvPr id="26" name="Block Arc 25">
              <a:extLst>
                <a:ext uri="{FF2B5EF4-FFF2-40B4-BE49-F238E27FC236}">
                  <a16:creationId xmlns:a16="http://schemas.microsoft.com/office/drawing/2014/main" id="{8674ADF7-C8A8-783B-68D4-7EE9224EF153}"/>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003D69"/>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a:extLst>
                <a:ext uri="{FF2B5EF4-FFF2-40B4-BE49-F238E27FC236}">
                  <a16:creationId xmlns:a16="http://schemas.microsoft.com/office/drawing/2014/main" id="{5DA8DFDB-DD76-31E7-5DE7-74E5FF9D3CD3}"/>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00244B"/>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768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3;p51">
            <a:extLst>
              <a:ext uri="{FF2B5EF4-FFF2-40B4-BE49-F238E27FC236}">
                <a16:creationId xmlns:a16="http://schemas.microsoft.com/office/drawing/2014/main" id="{37CD3BC7-4A9A-96D9-AA08-8DC28E9BD03A}"/>
              </a:ext>
            </a:extLst>
          </p:cNvPr>
          <p:cNvSpPr/>
          <p:nvPr/>
        </p:nvSpPr>
        <p:spPr>
          <a:xfrm>
            <a:off x="-219075" y="-140432"/>
            <a:ext cx="1831053" cy="1573306"/>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3" name="TextBox 2">
            <a:extLst>
              <a:ext uri="{FF2B5EF4-FFF2-40B4-BE49-F238E27FC236}">
                <a16:creationId xmlns:a16="http://schemas.microsoft.com/office/drawing/2014/main" id="{A155BB66-03D6-4C4D-5080-58516CCCE32C}"/>
              </a:ext>
            </a:extLst>
          </p:cNvPr>
          <p:cNvSpPr txBox="1"/>
          <p:nvPr/>
        </p:nvSpPr>
        <p:spPr>
          <a:xfrm>
            <a:off x="9753" y="2112181"/>
            <a:ext cx="3702246" cy="2308324"/>
          </a:xfrm>
          <a:prstGeom prst="rect">
            <a:avLst/>
          </a:prstGeom>
          <a:noFill/>
        </p:spPr>
        <p:txBody>
          <a:bodyPr wrap="square" rtlCol="0">
            <a:spAutoFit/>
          </a:bodyPr>
          <a:lstStyle/>
          <a:p>
            <a:pPr algn="ctr"/>
            <a:r>
              <a:rPr lang="en-US" sz="4800" b="1" dirty="0">
                <a:solidFill>
                  <a:srgbClr val="003D69"/>
                </a:solidFill>
                <a:effectLst>
                  <a:outerShdw blurRad="38100" dist="38100" dir="2700000" algn="tl">
                    <a:srgbClr val="000000">
                      <a:alpha val="43137"/>
                    </a:srgbClr>
                  </a:outerShdw>
                </a:effectLst>
              </a:rPr>
              <a:t>Women and Wealth: </a:t>
            </a:r>
            <a:r>
              <a:rPr lang="en-US" sz="4800" b="1" dirty="0">
                <a:solidFill>
                  <a:srgbClr val="008DCA"/>
                </a:solidFill>
                <a:effectLst>
                  <a:outerShdw blurRad="38100" dist="38100" dir="2700000" algn="tl">
                    <a:srgbClr val="000000">
                      <a:alpha val="43137"/>
                    </a:srgbClr>
                  </a:outerShdw>
                </a:effectLst>
              </a:rPr>
              <a:t>The Next Chapter</a:t>
            </a:r>
          </a:p>
        </p:txBody>
      </p:sp>
      <p:cxnSp>
        <p:nvCxnSpPr>
          <p:cNvPr id="4" name="Straight Connector 3">
            <a:extLst>
              <a:ext uri="{FF2B5EF4-FFF2-40B4-BE49-F238E27FC236}">
                <a16:creationId xmlns:a16="http://schemas.microsoft.com/office/drawing/2014/main" id="{57596895-C463-82C6-7726-C329CCCA9944}"/>
              </a:ext>
            </a:extLst>
          </p:cNvPr>
          <p:cNvCxnSpPr/>
          <p:nvPr/>
        </p:nvCxnSpPr>
        <p:spPr>
          <a:xfrm>
            <a:off x="3964033" y="-28575"/>
            <a:ext cx="0" cy="6949440"/>
          </a:xfrm>
          <a:prstGeom prst="line">
            <a:avLst/>
          </a:prstGeom>
          <a:ln w="57150">
            <a:solidFill>
              <a:srgbClr val="003D6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4A6A70F-0197-CBA2-02B0-49148AD80321}"/>
              </a:ext>
            </a:extLst>
          </p:cNvPr>
          <p:cNvGrpSpPr/>
          <p:nvPr/>
        </p:nvGrpSpPr>
        <p:grpSpPr>
          <a:xfrm>
            <a:off x="476433" y="572110"/>
            <a:ext cx="757779" cy="160020"/>
            <a:chOff x="304800" y="914736"/>
            <a:chExt cx="757779" cy="160020"/>
          </a:xfrm>
        </p:grpSpPr>
        <p:sp>
          <p:nvSpPr>
            <p:cNvPr id="15" name="Oval 14">
              <a:extLst>
                <a:ext uri="{FF2B5EF4-FFF2-40B4-BE49-F238E27FC236}">
                  <a16:creationId xmlns:a16="http://schemas.microsoft.com/office/drawing/2014/main" id="{ECE01165-1896-8546-825F-C16B7C06A6BC}"/>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DEE1E5-7A46-775E-0BF0-CBA1AE0F3977}"/>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3C0DE7-E1D6-C6EA-AF9F-E81F6D65A4D9}"/>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7684983-5CFD-8D85-47C0-4AB8963162A0}"/>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B405CB95-928A-D35B-43E2-6EB016E9F795}"/>
              </a:ext>
            </a:extLst>
          </p:cNvPr>
          <p:cNvSpPr txBox="1"/>
          <p:nvPr/>
        </p:nvSpPr>
        <p:spPr>
          <a:xfrm>
            <a:off x="4374222" y="165588"/>
            <a:ext cx="6241550" cy="707886"/>
          </a:xfrm>
          <a:prstGeom prst="rect">
            <a:avLst/>
          </a:prstGeom>
          <a:noFill/>
        </p:spPr>
        <p:txBody>
          <a:bodyPr wrap="square">
            <a:spAutoFit/>
          </a:bodyPr>
          <a:lstStyle/>
          <a:p>
            <a:r>
              <a:rPr lang="en-US" sz="4000" b="1" dirty="0">
                <a:solidFill>
                  <a:srgbClr val="00244B"/>
                </a:solidFill>
                <a:effectLst>
                  <a:outerShdw blurRad="38100" dist="38100" dir="2700000" algn="tl">
                    <a:srgbClr val="000000">
                      <a:alpha val="43137"/>
                    </a:srgbClr>
                  </a:outerShdw>
                </a:effectLst>
              </a:rPr>
              <a:t>Agenda</a:t>
            </a:r>
            <a:endParaRPr lang="en-US" sz="4000" dirty="0">
              <a:solidFill>
                <a:srgbClr val="00244B"/>
              </a:solidFill>
            </a:endParaRPr>
          </a:p>
        </p:txBody>
      </p:sp>
      <p:sp>
        <p:nvSpPr>
          <p:cNvPr id="23" name="TextBox 22">
            <a:extLst>
              <a:ext uri="{FF2B5EF4-FFF2-40B4-BE49-F238E27FC236}">
                <a16:creationId xmlns:a16="http://schemas.microsoft.com/office/drawing/2014/main" id="{7D1B72BB-8C8A-9C50-539F-36285658CE6F}"/>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4</a:t>
            </a:fld>
            <a:r>
              <a:rPr lang="en-US" sz="1100" dirty="0"/>
              <a:t> of 27</a:t>
            </a:r>
          </a:p>
        </p:txBody>
      </p:sp>
      <p:grpSp>
        <p:nvGrpSpPr>
          <p:cNvPr id="49" name="Group 48">
            <a:extLst>
              <a:ext uri="{FF2B5EF4-FFF2-40B4-BE49-F238E27FC236}">
                <a16:creationId xmlns:a16="http://schemas.microsoft.com/office/drawing/2014/main" id="{8A4C956E-C0D9-0944-D4CA-EAE0F4F049DB}"/>
              </a:ext>
            </a:extLst>
          </p:cNvPr>
          <p:cNvGrpSpPr/>
          <p:nvPr/>
        </p:nvGrpSpPr>
        <p:grpSpPr>
          <a:xfrm>
            <a:off x="3682735" y="1147747"/>
            <a:ext cx="8489738" cy="548640"/>
            <a:chOff x="3702262" y="1385259"/>
            <a:chExt cx="8489738" cy="548640"/>
          </a:xfrm>
        </p:grpSpPr>
        <p:sp>
          <p:nvSpPr>
            <p:cNvPr id="50" name="Google Shape;274;p33">
              <a:extLst>
                <a:ext uri="{FF2B5EF4-FFF2-40B4-BE49-F238E27FC236}">
                  <a16:creationId xmlns:a16="http://schemas.microsoft.com/office/drawing/2014/main" id="{55CE23F3-A753-4801-C74E-93B171A52115}"/>
                </a:ext>
              </a:extLst>
            </p:cNvPr>
            <p:cNvSpPr txBox="1"/>
            <p:nvPr/>
          </p:nvSpPr>
          <p:spPr>
            <a:xfrm>
              <a:off x="4379596" y="1428747"/>
              <a:ext cx="7812404" cy="461665"/>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ea typeface="Inter-Regular"/>
                  <a:cs typeface="Segoe UI" panose="020B0502040204020203" pitchFamily="34" charset="0"/>
                  <a:sym typeface="Inter-Regular"/>
                </a:rPr>
                <a:t>Understanding the Great Wealth Transfer</a:t>
              </a:r>
            </a:p>
          </p:txBody>
        </p:sp>
        <p:sp>
          <p:nvSpPr>
            <p:cNvPr id="51" name="Oval 50">
              <a:extLst>
                <a:ext uri="{FF2B5EF4-FFF2-40B4-BE49-F238E27FC236}">
                  <a16:creationId xmlns:a16="http://schemas.microsoft.com/office/drawing/2014/main" id="{F7DBC101-B454-011F-FC55-47A2638BAB9C}"/>
                </a:ext>
              </a:extLst>
            </p:cNvPr>
            <p:cNvSpPr/>
            <p:nvPr/>
          </p:nvSpPr>
          <p:spPr>
            <a:xfrm>
              <a:off x="3702262" y="1385259"/>
              <a:ext cx="548640" cy="548640"/>
            </a:xfrm>
            <a:prstGeom prst="ellipse">
              <a:avLst/>
            </a:prstGeom>
            <a:solidFill>
              <a:srgbClr val="008DCA"/>
            </a:solidFill>
            <a:ln w="28575">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1</a:t>
              </a:r>
            </a:p>
          </p:txBody>
        </p:sp>
      </p:grpSp>
      <p:grpSp>
        <p:nvGrpSpPr>
          <p:cNvPr id="52" name="Group 51">
            <a:extLst>
              <a:ext uri="{FF2B5EF4-FFF2-40B4-BE49-F238E27FC236}">
                <a16:creationId xmlns:a16="http://schemas.microsoft.com/office/drawing/2014/main" id="{5C5223C7-E599-B762-B6E1-029587B558E2}"/>
              </a:ext>
            </a:extLst>
          </p:cNvPr>
          <p:cNvGrpSpPr/>
          <p:nvPr/>
        </p:nvGrpSpPr>
        <p:grpSpPr>
          <a:xfrm>
            <a:off x="3677840" y="3951301"/>
            <a:ext cx="8494633" cy="923330"/>
            <a:chOff x="3689713" y="3493520"/>
            <a:chExt cx="8494633" cy="923330"/>
          </a:xfrm>
        </p:grpSpPr>
        <p:sp>
          <p:nvSpPr>
            <p:cNvPr id="53" name="Google Shape;274;p33">
              <a:extLst>
                <a:ext uri="{FF2B5EF4-FFF2-40B4-BE49-F238E27FC236}">
                  <a16:creationId xmlns:a16="http://schemas.microsoft.com/office/drawing/2014/main" id="{2788E4CC-31FD-69B3-857D-CB152231904F}"/>
                </a:ext>
              </a:extLst>
            </p:cNvPr>
            <p:cNvSpPr txBox="1"/>
            <p:nvPr/>
          </p:nvSpPr>
          <p:spPr>
            <a:xfrm>
              <a:off x="4386079" y="3493520"/>
              <a:ext cx="7798267" cy="923330"/>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ea typeface="Inter-Regular"/>
                  <a:cs typeface="Segoe UI" panose="020B0502040204020203" pitchFamily="34" charset="0"/>
                  <a:sym typeface="Inter-Regular"/>
                </a:rPr>
                <a:t>Building confidence: How a financial professional can help</a:t>
              </a:r>
            </a:p>
          </p:txBody>
        </p:sp>
        <p:sp>
          <p:nvSpPr>
            <p:cNvPr id="54" name="Oval 53">
              <a:extLst>
                <a:ext uri="{FF2B5EF4-FFF2-40B4-BE49-F238E27FC236}">
                  <a16:creationId xmlns:a16="http://schemas.microsoft.com/office/drawing/2014/main" id="{07E569DA-656C-06F1-4A64-52C2E7DDA2DA}"/>
                </a:ext>
              </a:extLst>
            </p:cNvPr>
            <p:cNvSpPr/>
            <p:nvPr/>
          </p:nvSpPr>
          <p:spPr>
            <a:xfrm>
              <a:off x="3689713" y="3680865"/>
              <a:ext cx="548640" cy="548640"/>
            </a:xfrm>
            <a:prstGeom prst="ellipse">
              <a:avLst/>
            </a:prstGeom>
            <a:solidFill>
              <a:srgbClr val="008DCA"/>
            </a:solidFill>
            <a:ln w="28575">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4</a:t>
              </a:r>
            </a:p>
          </p:txBody>
        </p:sp>
      </p:grpSp>
      <p:grpSp>
        <p:nvGrpSpPr>
          <p:cNvPr id="55" name="Group 54">
            <a:extLst>
              <a:ext uri="{FF2B5EF4-FFF2-40B4-BE49-F238E27FC236}">
                <a16:creationId xmlns:a16="http://schemas.microsoft.com/office/drawing/2014/main" id="{33B1005D-BD1E-5EAD-BD12-1DB37EC885F2}"/>
              </a:ext>
            </a:extLst>
          </p:cNvPr>
          <p:cNvGrpSpPr/>
          <p:nvPr/>
        </p:nvGrpSpPr>
        <p:grpSpPr>
          <a:xfrm>
            <a:off x="3677840" y="2130235"/>
            <a:ext cx="8470247" cy="548640"/>
            <a:chOff x="3711999" y="2482958"/>
            <a:chExt cx="8470247" cy="548640"/>
          </a:xfrm>
        </p:grpSpPr>
        <p:sp>
          <p:nvSpPr>
            <p:cNvPr id="56" name="Google Shape;274;p33">
              <a:extLst>
                <a:ext uri="{FF2B5EF4-FFF2-40B4-BE49-F238E27FC236}">
                  <a16:creationId xmlns:a16="http://schemas.microsoft.com/office/drawing/2014/main" id="{31029552-C960-6A1B-6CC3-EC025FFBDDB9}"/>
                </a:ext>
              </a:extLst>
            </p:cNvPr>
            <p:cNvSpPr txBox="1"/>
            <p:nvPr/>
          </p:nvSpPr>
          <p:spPr>
            <a:xfrm>
              <a:off x="4383972" y="2526445"/>
              <a:ext cx="7798274" cy="461665"/>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ea typeface="Inter-Regular"/>
                  <a:cs typeface="Segoe UI" panose="020B0502040204020203" pitchFamily="34" charset="0"/>
                  <a:sym typeface="Inter-Regular"/>
                </a:rPr>
                <a:t>Financial preparedness: Exposing the gap</a:t>
              </a:r>
            </a:p>
          </p:txBody>
        </p:sp>
        <p:sp>
          <p:nvSpPr>
            <p:cNvPr id="57" name="Oval 56">
              <a:extLst>
                <a:ext uri="{FF2B5EF4-FFF2-40B4-BE49-F238E27FC236}">
                  <a16:creationId xmlns:a16="http://schemas.microsoft.com/office/drawing/2014/main" id="{81DAC2F6-D26D-B567-77E3-CB281B55C073}"/>
                </a:ext>
              </a:extLst>
            </p:cNvPr>
            <p:cNvSpPr/>
            <p:nvPr/>
          </p:nvSpPr>
          <p:spPr>
            <a:xfrm>
              <a:off x="3711999" y="2482958"/>
              <a:ext cx="548640" cy="548640"/>
            </a:xfrm>
            <a:prstGeom prst="ellipse">
              <a:avLst/>
            </a:prstGeom>
            <a:solidFill>
              <a:srgbClr val="008DCA"/>
            </a:solidFill>
            <a:ln w="28575">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a:t>
              </a:r>
            </a:p>
          </p:txBody>
        </p:sp>
      </p:grpSp>
      <p:grpSp>
        <p:nvGrpSpPr>
          <p:cNvPr id="58" name="Group 57">
            <a:extLst>
              <a:ext uri="{FF2B5EF4-FFF2-40B4-BE49-F238E27FC236}">
                <a16:creationId xmlns:a16="http://schemas.microsoft.com/office/drawing/2014/main" id="{196B65CA-E42B-2B0F-FB70-ACC67B899615}"/>
              </a:ext>
            </a:extLst>
          </p:cNvPr>
          <p:cNvGrpSpPr/>
          <p:nvPr/>
        </p:nvGrpSpPr>
        <p:grpSpPr>
          <a:xfrm>
            <a:off x="3682735" y="5215791"/>
            <a:ext cx="8465352" cy="548640"/>
            <a:chOff x="3716881" y="4878773"/>
            <a:chExt cx="8465352" cy="548640"/>
          </a:xfrm>
        </p:grpSpPr>
        <p:sp>
          <p:nvSpPr>
            <p:cNvPr id="59" name="Google Shape;274;p33">
              <a:extLst>
                <a:ext uri="{FF2B5EF4-FFF2-40B4-BE49-F238E27FC236}">
                  <a16:creationId xmlns:a16="http://schemas.microsoft.com/office/drawing/2014/main" id="{D23391D0-F804-46E6-B7E6-F0F14F983932}"/>
                </a:ext>
              </a:extLst>
            </p:cNvPr>
            <p:cNvSpPr txBox="1"/>
            <p:nvPr/>
          </p:nvSpPr>
          <p:spPr>
            <a:xfrm>
              <a:off x="4383972" y="4932892"/>
              <a:ext cx="7798261" cy="461665"/>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ea typeface="Inter-Regular"/>
                  <a:cs typeface="Segoe UI" panose="020B0502040204020203" pitchFamily="34" charset="0"/>
                  <a:sym typeface="Inter-Regular"/>
                </a:rPr>
                <a:t>What women need to know</a:t>
              </a:r>
            </a:p>
          </p:txBody>
        </p:sp>
        <p:sp>
          <p:nvSpPr>
            <p:cNvPr id="60" name="Oval 59">
              <a:extLst>
                <a:ext uri="{FF2B5EF4-FFF2-40B4-BE49-F238E27FC236}">
                  <a16:creationId xmlns:a16="http://schemas.microsoft.com/office/drawing/2014/main" id="{65B33A0F-5E2C-6A33-85C2-1C23B3C9E347}"/>
                </a:ext>
              </a:extLst>
            </p:cNvPr>
            <p:cNvSpPr/>
            <p:nvPr/>
          </p:nvSpPr>
          <p:spPr>
            <a:xfrm>
              <a:off x="3716881" y="4878773"/>
              <a:ext cx="548640" cy="548640"/>
            </a:xfrm>
            <a:prstGeom prst="ellipse">
              <a:avLst/>
            </a:prstGeom>
            <a:solidFill>
              <a:srgbClr val="008DCA"/>
            </a:solidFill>
            <a:ln w="28575">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5</a:t>
              </a:r>
            </a:p>
          </p:txBody>
        </p:sp>
      </p:grpSp>
      <p:grpSp>
        <p:nvGrpSpPr>
          <p:cNvPr id="61" name="Group 60">
            <a:extLst>
              <a:ext uri="{FF2B5EF4-FFF2-40B4-BE49-F238E27FC236}">
                <a16:creationId xmlns:a16="http://schemas.microsoft.com/office/drawing/2014/main" id="{F7244919-4D8F-FAA8-1FCD-9CDF1E54B29C}"/>
              </a:ext>
            </a:extLst>
          </p:cNvPr>
          <p:cNvGrpSpPr/>
          <p:nvPr/>
        </p:nvGrpSpPr>
        <p:grpSpPr>
          <a:xfrm>
            <a:off x="3677840" y="3123817"/>
            <a:ext cx="8470247" cy="548640"/>
            <a:chOff x="3711999" y="2482958"/>
            <a:chExt cx="8470247" cy="548640"/>
          </a:xfrm>
        </p:grpSpPr>
        <p:sp>
          <p:nvSpPr>
            <p:cNvPr id="62" name="Google Shape;274;p33">
              <a:extLst>
                <a:ext uri="{FF2B5EF4-FFF2-40B4-BE49-F238E27FC236}">
                  <a16:creationId xmlns:a16="http://schemas.microsoft.com/office/drawing/2014/main" id="{4D207A35-B947-87BA-D576-83677CB1CCFD}"/>
                </a:ext>
              </a:extLst>
            </p:cNvPr>
            <p:cNvSpPr txBox="1"/>
            <p:nvPr/>
          </p:nvSpPr>
          <p:spPr>
            <a:xfrm>
              <a:off x="4383972" y="2526445"/>
              <a:ext cx="7798274" cy="461665"/>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ea typeface="Inter-Regular"/>
                  <a:cs typeface="Segoe UI" panose="020B0502040204020203" pitchFamily="34" charset="0"/>
                  <a:sym typeface="Inter-Regular"/>
                </a:rPr>
                <a:t>Key risks for women in retirement</a:t>
              </a:r>
            </a:p>
          </p:txBody>
        </p:sp>
        <p:sp>
          <p:nvSpPr>
            <p:cNvPr id="63" name="Oval 62">
              <a:extLst>
                <a:ext uri="{FF2B5EF4-FFF2-40B4-BE49-F238E27FC236}">
                  <a16:creationId xmlns:a16="http://schemas.microsoft.com/office/drawing/2014/main" id="{51711EEE-B8DF-D7D1-3737-D83A0527DC89}"/>
                </a:ext>
              </a:extLst>
            </p:cNvPr>
            <p:cNvSpPr/>
            <p:nvPr/>
          </p:nvSpPr>
          <p:spPr>
            <a:xfrm>
              <a:off x="3711999" y="2482958"/>
              <a:ext cx="548640" cy="548640"/>
            </a:xfrm>
            <a:prstGeom prst="ellipse">
              <a:avLst/>
            </a:prstGeom>
            <a:solidFill>
              <a:srgbClr val="008DCA"/>
            </a:solidFill>
            <a:ln w="28575">
              <a:solidFill>
                <a:srgbClr val="003D6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a:t>
              </a:r>
            </a:p>
          </p:txBody>
        </p:sp>
      </p:grpSp>
    </p:spTree>
    <p:extLst>
      <p:ext uri="{BB962C8B-B14F-4D97-AF65-F5344CB8AC3E}">
        <p14:creationId xmlns:p14="http://schemas.microsoft.com/office/powerpoint/2010/main" val="56516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0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FDBA73-B377-5E6A-0B1F-B6AD2B57FC27}"/>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5</a:t>
            </a:fld>
            <a:r>
              <a:rPr lang="en-US" sz="1100" dirty="0"/>
              <a:t> of 27</a:t>
            </a:r>
          </a:p>
        </p:txBody>
      </p:sp>
      <p:pic>
        <p:nvPicPr>
          <p:cNvPr id="3" name="Picture 2" descr="A person touching a digital screen&#10;&#10;Description automatically generated">
            <a:extLst>
              <a:ext uri="{FF2B5EF4-FFF2-40B4-BE49-F238E27FC236}">
                <a16:creationId xmlns:a16="http://schemas.microsoft.com/office/drawing/2014/main" id="{65ABA9D5-58F8-DB46-0072-FA599126F4C3}"/>
              </a:ext>
            </a:extLst>
          </p:cNvPr>
          <p:cNvPicPr>
            <a:picLocks noChangeAspect="1"/>
          </p:cNvPicPr>
          <p:nvPr/>
        </p:nvPicPr>
        <p:blipFill rotWithShape="1">
          <a:blip r:embed="rId3" cstate="print">
            <a:duotone>
              <a:prstClr val="black"/>
              <a:srgbClr val="008DCA">
                <a:tint val="45000"/>
                <a:satMod val="400000"/>
              </a:srgbClr>
            </a:duotone>
            <a:extLst>
              <a:ext uri="{28A0092B-C50C-407E-A947-70E740481C1C}">
                <a14:useLocalDpi xmlns:a14="http://schemas.microsoft.com/office/drawing/2010/main" val="0"/>
              </a:ext>
            </a:extLst>
          </a:blip>
          <a:srcRect l="15803" r="38676"/>
          <a:stretch/>
        </p:blipFill>
        <p:spPr>
          <a:xfrm>
            <a:off x="-1249" y="-4464"/>
            <a:ext cx="5103682" cy="6862464"/>
          </a:xfrm>
          <a:prstGeom prst="rect">
            <a:avLst/>
          </a:prstGeom>
          <a:ln>
            <a:noFill/>
          </a:ln>
          <a:effectLst>
            <a:outerShdw blurRad="292100" dist="139700" dir="2700000" algn="tl" rotWithShape="0">
              <a:srgbClr val="333333">
                <a:alpha val="65000"/>
              </a:srgbClr>
            </a:outerShdw>
          </a:effectLst>
        </p:spPr>
      </p:pic>
      <p:sp>
        <p:nvSpPr>
          <p:cNvPr id="4" name="Google Shape;274;p33">
            <a:extLst>
              <a:ext uri="{FF2B5EF4-FFF2-40B4-BE49-F238E27FC236}">
                <a16:creationId xmlns:a16="http://schemas.microsoft.com/office/drawing/2014/main" id="{1A710C00-74C4-8C26-F50A-B0498DA5332C}"/>
              </a:ext>
            </a:extLst>
          </p:cNvPr>
          <p:cNvSpPr txBox="1"/>
          <p:nvPr/>
        </p:nvSpPr>
        <p:spPr>
          <a:xfrm>
            <a:off x="5102433" y="2598943"/>
            <a:ext cx="6706548" cy="1477328"/>
          </a:xfrm>
          <a:prstGeom prst="rect">
            <a:avLst/>
          </a:prstGeom>
          <a:noFill/>
          <a:ln>
            <a:noFill/>
          </a:ln>
        </p:spPr>
        <p:txBody>
          <a:bodyPr spcFirstLastPara="1"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a typeface="Inter-Regular"/>
                <a:cs typeface="Segoe UI" panose="020B0502040204020203" pitchFamily="34" charset="0"/>
                <a:sym typeface="Inter-Regular"/>
              </a:rPr>
              <a:t>Understanding the Great Wealth Transfer</a:t>
            </a:r>
          </a:p>
        </p:txBody>
      </p:sp>
      <p:cxnSp>
        <p:nvCxnSpPr>
          <p:cNvPr id="5" name="Straight Connector 4">
            <a:extLst>
              <a:ext uri="{FF2B5EF4-FFF2-40B4-BE49-F238E27FC236}">
                <a16:creationId xmlns:a16="http://schemas.microsoft.com/office/drawing/2014/main" id="{5DB5B688-B628-FBA8-5C09-96730E83A6D2}"/>
              </a:ext>
            </a:extLst>
          </p:cNvPr>
          <p:cNvCxnSpPr/>
          <p:nvPr/>
        </p:nvCxnSpPr>
        <p:spPr>
          <a:xfrm>
            <a:off x="5102433" y="-43545"/>
            <a:ext cx="0" cy="7040880"/>
          </a:xfrm>
          <a:prstGeom prst="line">
            <a:avLst/>
          </a:prstGeom>
          <a:ln w="57150">
            <a:solidFill>
              <a:srgbClr val="003D6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ED2138-CCB1-D215-B134-72D75377AA5D}"/>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7" name="!!CoverSlideFooterText1">
            <a:extLst>
              <a:ext uri="{FF2B5EF4-FFF2-40B4-BE49-F238E27FC236}">
                <a16:creationId xmlns:a16="http://schemas.microsoft.com/office/drawing/2014/main" id="{1494165E-4B28-A053-A64A-35A7C6347236}"/>
              </a:ext>
            </a:extLst>
          </p:cNvPr>
          <p:cNvSpPr/>
          <p:nvPr/>
        </p:nvSpPr>
        <p:spPr>
          <a:xfrm>
            <a:off x="11444408" y="-369127"/>
            <a:ext cx="1340259" cy="1177296"/>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8" name="!!CoverSlideFooterText">
            <a:extLst>
              <a:ext uri="{FF2B5EF4-FFF2-40B4-BE49-F238E27FC236}">
                <a16:creationId xmlns:a16="http://schemas.microsoft.com/office/drawing/2014/main" id="{F3982B10-1D62-537E-656C-7B8128D11E7F}"/>
              </a:ext>
            </a:extLst>
          </p:cNvPr>
          <p:cNvSpPr/>
          <p:nvPr/>
        </p:nvSpPr>
        <p:spPr>
          <a:xfrm>
            <a:off x="11091512" y="-97570"/>
            <a:ext cx="1298076" cy="1266899"/>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A85364B3-9E92-544D-8CD2-D46E4249C862}"/>
              </a:ext>
            </a:extLst>
          </p:cNvPr>
          <p:cNvGrpSpPr/>
          <p:nvPr/>
        </p:nvGrpSpPr>
        <p:grpSpPr>
          <a:xfrm>
            <a:off x="476433" y="572110"/>
            <a:ext cx="757779" cy="160020"/>
            <a:chOff x="304800" y="914736"/>
            <a:chExt cx="757779" cy="160020"/>
          </a:xfrm>
        </p:grpSpPr>
        <p:sp>
          <p:nvSpPr>
            <p:cNvPr id="10" name="Oval 9">
              <a:extLst>
                <a:ext uri="{FF2B5EF4-FFF2-40B4-BE49-F238E27FC236}">
                  <a16:creationId xmlns:a16="http://schemas.microsoft.com/office/drawing/2014/main" id="{A6A6EBFF-89D9-E3D9-BBA5-26C4C7C1F758}"/>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C97E506-4C6D-EC78-0138-58CD8A44631D}"/>
                </a:ext>
              </a:extLst>
            </p:cNvPr>
            <p:cNvSpPr/>
            <p:nvPr/>
          </p:nvSpPr>
          <p:spPr>
            <a:xfrm>
              <a:off x="504053" y="914736"/>
              <a:ext cx="160020" cy="160020"/>
            </a:xfrm>
            <a:prstGeom prst="ellipse">
              <a:avLst/>
            </a:prstGeom>
            <a:solidFill>
              <a:srgbClr val="6BE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280BC5F-41AF-8DBB-1E38-4C5394729311}"/>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A30B78-30D8-577C-D716-1603C7AF5035}"/>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342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213E2-C814-1080-205C-7ADDE16D8A34}"/>
              </a:ext>
            </a:extLst>
          </p:cNvPr>
          <p:cNvSpPr txBox="1"/>
          <p:nvPr/>
        </p:nvSpPr>
        <p:spPr>
          <a:xfrm>
            <a:off x="0" y="6381946"/>
            <a:ext cx="7750840" cy="261610"/>
          </a:xfrm>
          <a:prstGeom prst="rect">
            <a:avLst/>
          </a:prstGeom>
          <a:noFill/>
        </p:spPr>
        <p:txBody>
          <a:bodyPr wrap="none" rtlCol="0">
            <a:spAutoFit/>
          </a:bodyPr>
          <a:lstStyle/>
          <a:p>
            <a:r>
              <a:rPr lang="en-US" sz="1100" dirty="0">
                <a:solidFill>
                  <a:schemeClr val="bg1"/>
                </a:solidFill>
              </a:rPr>
              <a:t>Source: </a:t>
            </a:r>
            <a:r>
              <a:rPr lang="en-US" sz="1100" u="sng" dirty="0">
                <a:solidFill>
                  <a:schemeClr val="bg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1.https://www.limra.com/en/newsroom/help-protect-our-families-archive/archives/2022/help-protect-our-families-march/</a:t>
            </a:r>
            <a:endParaRPr lang="en-US" sz="1100" dirty="0">
              <a:solidFill>
                <a:schemeClr val="bg1"/>
              </a:solidFill>
            </a:endParaRPr>
          </a:p>
        </p:txBody>
      </p:sp>
      <p:sp>
        <p:nvSpPr>
          <p:cNvPr id="7" name="!!CoverSlideFooterText">
            <a:extLst>
              <a:ext uri="{FF2B5EF4-FFF2-40B4-BE49-F238E27FC236}">
                <a16:creationId xmlns:a16="http://schemas.microsoft.com/office/drawing/2014/main" id="{517951F2-C91B-72FA-CE1B-40F32888DDE9}"/>
              </a:ext>
            </a:extLst>
          </p:cNvPr>
          <p:cNvSpPr/>
          <p:nvPr/>
        </p:nvSpPr>
        <p:spPr>
          <a:xfrm flipH="1">
            <a:off x="-2" y="0"/>
            <a:ext cx="12191999" cy="6857999"/>
          </a:xfrm>
          <a:prstGeom prst="rect">
            <a:avLst/>
          </a:prstGeom>
          <a:gradFill>
            <a:gsLst>
              <a:gs pos="23000">
                <a:srgbClr val="008DCA"/>
              </a:gs>
              <a:gs pos="55000">
                <a:srgbClr val="003D69"/>
              </a:gs>
              <a:gs pos="92000">
                <a:srgbClr val="00244B"/>
              </a:gs>
            </a:gsLst>
            <a:lin ang="90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TextBox 2">
            <a:extLst>
              <a:ext uri="{FF2B5EF4-FFF2-40B4-BE49-F238E27FC236}">
                <a16:creationId xmlns:a16="http://schemas.microsoft.com/office/drawing/2014/main" id="{826DC82D-2AC8-483F-249C-E7FE2A659952}"/>
              </a:ext>
            </a:extLst>
          </p:cNvPr>
          <p:cNvSpPr txBox="1"/>
          <p:nvPr/>
        </p:nvSpPr>
        <p:spPr>
          <a:xfrm>
            <a:off x="504825" y="1468999"/>
            <a:ext cx="6419125" cy="4014945"/>
          </a:xfrm>
          <a:prstGeom prst="rect">
            <a:avLst/>
          </a:prstGeom>
          <a:noFill/>
        </p:spPr>
        <p:txBody>
          <a:bodyPr wrap="square">
            <a:spAutoFit/>
          </a:bodyPr>
          <a:lstStyle/>
          <a:p>
            <a:pPr marL="0" marR="0" algn="ctr">
              <a:lnSpc>
                <a:spcPct val="107000"/>
              </a:lnSpc>
              <a:spcBef>
                <a:spcPts val="0"/>
              </a:spcBef>
              <a:spcAft>
                <a:spcPts val="800"/>
              </a:spcAft>
            </a:pP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Market data and recent studies show an incredible wealth transfer taking place in which women are estimated to control </a:t>
            </a:r>
            <a:r>
              <a:rPr lang="en-US" sz="4000" b="1">
                <a:solidFill>
                  <a:srgbClr val="6BE3FD"/>
                </a:solidFill>
                <a:effectLst/>
                <a:latin typeface="Calibri" panose="020F0502020204030204" pitchFamily="34" charset="0"/>
                <a:ea typeface="Calibri" panose="020F0502020204030204" pitchFamily="34" charset="0"/>
                <a:cs typeface="Calibri" panose="020F0502020204030204" pitchFamily="34" charset="0"/>
              </a:rPr>
              <a:t>$34 </a:t>
            </a:r>
            <a:r>
              <a:rPr lang="en-US" sz="4000" b="1" dirty="0">
                <a:solidFill>
                  <a:srgbClr val="6BE3FD"/>
                </a:solidFill>
                <a:effectLst/>
                <a:latin typeface="Calibri" panose="020F0502020204030204" pitchFamily="34" charset="0"/>
                <a:ea typeface="Calibri" panose="020F0502020204030204" pitchFamily="34" charset="0"/>
                <a:cs typeface="Calibri" panose="020F0502020204030204" pitchFamily="34" charset="0"/>
              </a:rPr>
              <a:t>trillion </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US assets by 2030.</a:t>
            </a:r>
            <a:r>
              <a:rPr lang="en-US" sz="40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40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F15F9E64-64EC-2575-69C7-D25392B81841}"/>
              </a:ext>
            </a:extLst>
          </p:cNvPr>
          <p:cNvGrpSpPr/>
          <p:nvPr/>
        </p:nvGrpSpPr>
        <p:grpSpPr>
          <a:xfrm rot="5400000">
            <a:off x="11515111" y="584410"/>
            <a:ext cx="757779" cy="160020"/>
            <a:chOff x="304800" y="914736"/>
            <a:chExt cx="757779" cy="160020"/>
          </a:xfrm>
        </p:grpSpPr>
        <p:sp>
          <p:nvSpPr>
            <p:cNvPr id="17" name="Oval 16">
              <a:extLst>
                <a:ext uri="{FF2B5EF4-FFF2-40B4-BE49-F238E27FC236}">
                  <a16:creationId xmlns:a16="http://schemas.microsoft.com/office/drawing/2014/main" id="{6ABE5096-F424-40D3-C44E-A54654A6315A}"/>
                </a:ext>
              </a:extLst>
            </p:cNvPr>
            <p:cNvSpPr/>
            <p:nvPr/>
          </p:nvSpPr>
          <p:spPr>
            <a:xfrm>
              <a:off x="304800"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F01AC5-0084-F845-CC79-E57AE33C5DC9}"/>
                </a:ext>
              </a:extLst>
            </p:cNvPr>
            <p:cNvSpPr/>
            <p:nvPr/>
          </p:nvSpPr>
          <p:spPr>
            <a:xfrm>
              <a:off x="504053"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9C7D84-6506-0BE0-E6A8-E2223BB68505}"/>
                </a:ext>
              </a:extLst>
            </p:cNvPr>
            <p:cNvSpPr/>
            <p:nvPr/>
          </p:nvSpPr>
          <p:spPr>
            <a:xfrm>
              <a:off x="703306"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D87AA4-8CA2-5B82-4C28-F0407141A106}"/>
                </a:ext>
              </a:extLst>
            </p:cNvPr>
            <p:cNvSpPr/>
            <p:nvPr/>
          </p:nvSpPr>
          <p:spPr>
            <a:xfrm>
              <a:off x="902559" y="914736"/>
              <a:ext cx="160020" cy="160020"/>
            </a:xfrm>
            <a:prstGeom prst="ellipse">
              <a:avLst/>
            </a:prstGeom>
            <a:solidFill>
              <a:srgbClr val="6BE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Diagram 4">
            <a:extLst>
              <a:ext uri="{FF2B5EF4-FFF2-40B4-BE49-F238E27FC236}">
                <a16:creationId xmlns:a16="http://schemas.microsoft.com/office/drawing/2014/main" id="{0A0078CE-E9B5-8196-0688-96EFDFAFC20E}"/>
              </a:ext>
            </a:extLst>
          </p:cNvPr>
          <p:cNvGraphicFramePr/>
          <p:nvPr>
            <p:extLst>
              <p:ext uri="{D42A27DB-BD31-4B8C-83A1-F6EECF244321}">
                <p14:modId xmlns:p14="http://schemas.microsoft.com/office/powerpoint/2010/main" val="3142397892"/>
              </p:ext>
            </p:extLst>
          </p:nvPr>
        </p:nvGraphicFramePr>
        <p:xfrm>
          <a:off x="6179744" y="536365"/>
          <a:ext cx="6419125" cy="5264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A79E22A4-5A09-ED62-EF53-0769F9E46C80}"/>
              </a:ext>
            </a:extLst>
          </p:cNvPr>
          <p:cNvGrpSpPr/>
          <p:nvPr/>
        </p:nvGrpSpPr>
        <p:grpSpPr>
          <a:xfrm rot="19624310">
            <a:off x="-606024" y="-682702"/>
            <a:ext cx="1829720" cy="1829720"/>
            <a:chOff x="-416879" y="-567355"/>
            <a:chExt cx="1829720" cy="1829720"/>
          </a:xfrm>
        </p:grpSpPr>
        <p:sp>
          <p:nvSpPr>
            <p:cNvPr id="10" name="Block Arc 9">
              <a:extLst>
                <a:ext uri="{FF2B5EF4-FFF2-40B4-BE49-F238E27FC236}">
                  <a16:creationId xmlns:a16="http://schemas.microsoft.com/office/drawing/2014/main" id="{56EA8E27-C39A-DB59-2FA3-CDAECB0C8447}"/>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rgbClr val="6BE3FD"/>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F77453BA-9C16-E3B6-A1B5-CB98A71DB33F}"/>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rgbClr val="6BE3FD"/>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975470AE-1BDE-8B01-EADC-0B40ED9E925D}"/>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rgbClr val="6BE3FD"/>
                </a:gs>
                <a:gs pos="1000">
                  <a:srgbClr val="008DC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CoverSlideFooterText1">
            <a:extLst>
              <a:ext uri="{FF2B5EF4-FFF2-40B4-BE49-F238E27FC236}">
                <a16:creationId xmlns:a16="http://schemas.microsoft.com/office/drawing/2014/main" id="{D126E964-EA75-FDCF-7B44-4C526F9084AB}"/>
              </a:ext>
            </a:extLst>
          </p:cNvPr>
          <p:cNvSpPr/>
          <p:nvPr/>
        </p:nvSpPr>
        <p:spPr>
          <a:xfrm>
            <a:off x="-165305" y="6007742"/>
            <a:ext cx="1340259" cy="1177296"/>
          </a:xfrm>
          <a:prstGeom prst="rect">
            <a:avLst/>
          </a:prstGeom>
          <a:noFill/>
          <a:ln w="57150" cap="flat" cmpd="sng">
            <a:solidFill>
              <a:srgbClr val="008DCA"/>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4" name="!!CoverSlideFooterText">
            <a:extLst>
              <a:ext uri="{FF2B5EF4-FFF2-40B4-BE49-F238E27FC236}">
                <a16:creationId xmlns:a16="http://schemas.microsoft.com/office/drawing/2014/main" id="{725CC7E6-D322-25BC-BA4E-C3FA27C88EEA}"/>
              </a:ext>
            </a:extLst>
          </p:cNvPr>
          <p:cNvSpPr/>
          <p:nvPr/>
        </p:nvSpPr>
        <p:spPr>
          <a:xfrm>
            <a:off x="-518201" y="6279299"/>
            <a:ext cx="1298076" cy="1266899"/>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6" name="TextBox 5">
            <a:extLst>
              <a:ext uri="{FF2B5EF4-FFF2-40B4-BE49-F238E27FC236}">
                <a16:creationId xmlns:a16="http://schemas.microsoft.com/office/drawing/2014/main" id="{625FCB77-3999-967B-8FC3-914CD73A3499}"/>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6</a:t>
            </a:fld>
            <a:r>
              <a:rPr lang="en-US" sz="1100" dirty="0">
                <a:solidFill>
                  <a:schemeClr val="bg1"/>
                </a:solidFill>
              </a:rPr>
              <a:t> of 27</a:t>
            </a:r>
          </a:p>
        </p:txBody>
      </p:sp>
      <p:sp>
        <p:nvSpPr>
          <p:cNvPr id="21" name="TextBox 20">
            <a:extLst>
              <a:ext uri="{FF2B5EF4-FFF2-40B4-BE49-F238E27FC236}">
                <a16:creationId xmlns:a16="http://schemas.microsoft.com/office/drawing/2014/main" id="{B6C68C0E-1C03-D4A9-CF0F-650058D3ECA2}"/>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38685Y</a:t>
            </a:r>
          </a:p>
        </p:txBody>
      </p:sp>
      <p:sp>
        <p:nvSpPr>
          <p:cNvPr id="22" name="TextBox 21">
            <a:extLst>
              <a:ext uri="{FF2B5EF4-FFF2-40B4-BE49-F238E27FC236}">
                <a16:creationId xmlns:a16="http://schemas.microsoft.com/office/drawing/2014/main" id="{287F508E-01D8-5C36-35F2-46C29DD24C96}"/>
              </a:ext>
            </a:extLst>
          </p:cNvPr>
          <p:cNvSpPr txBox="1"/>
          <p:nvPr/>
        </p:nvSpPr>
        <p:spPr>
          <a:xfrm>
            <a:off x="10282688" y="6596390"/>
            <a:ext cx="1111454" cy="261610"/>
          </a:xfrm>
          <a:prstGeom prst="rect">
            <a:avLst/>
          </a:prstGeom>
          <a:noFill/>
        </p:spPr>
        <p:txBody>
          <a:bodyPr wrap="square" rtlCol="0">
            <a:spAutoFit/>
          </a:bodyPr>
          <a:lstStyle/>
          <a:p>
            <a:r>
              <a:rPr lang="en-US" sz="1100" dirty="0">
                <a:solidFill>
                  <a:schemeClr val="bg2"/>
                </a:solidFill>
              </a:rPr>
              <a:t>REV 4-26</a:t>
            </a:r>
          </a:p>
        </p:txBody>
      </p:sp>
      <p:sp>
        <p:nvSpPr>
          <p:cNvPr id="8" name="TextBox 7">
            <a:extLst>
              <a:ext uri="{FF2B5EF4-FFF2-40B4-BE49-F238E27FC236}">
                <a16:creationId xmlns:a16="http://schemas.microsoft.com/office/drawing/2014/main" id="{3B1A4EEA-14D5-284A-F795-87AE675C1546}"/>
              </a:ext>
            </a:extLst>
          </p:cNvPr>
          <p:cNvSpPr txBox="1"/>
          <p:nvPr/>
        </p:nvSpPr>
        <p:spPr>
          <a:xfrm>
            <a:off x="1257306" y="6416578"/>
            <a:ext cx="6588034" cy="430887"/>
          </a:xfrm>
          <a:prstGeom prst="rect">
            <a:avLst/>
          </a:prstGeom>
          <a:noFill/>
        </p:spPr>
        <p:txBody>
          <a:bodyPr wrap="square">
            <a:spAutoFit/>
          </a:bodyPr>
          <a:lstStyle/>
          <a:p>
            <a:endParaRPr lang="en-US" sz="1100" dirty="0">
              <a:solidFill>
                <a:schemeClr val="bg1"/>
              </a:solidFill>
            </a:endParaRPr>
          </a:p>
          <a:p>
            <a:r>
              <a:rPr lang="en-US" sz="1100" dirty="0">
                <a:solidFill>
                  <a:schemeClr val="bg1"/>
                </a:solidFill>
              </a:rPr>
              <a:t>*https://www.fa-mag.com/news/massive-wealth-transfer-will-give-women--34-trillion-by-2030-80609.html</a:t>
            </a:r>
          </a:p>
        </p:txBody>
      </p:sp>
    </p:spTree>
    <p:extLst>
      <p:ext uri="{BB962C8B-B14F-4D97-AF65-F5344CB8AC3E}">
        <p14:creationId xmlns:p14="http://schemas.microsoft.com/office/powerpoint/2010/main" val="34666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verSlideFooterText2">
            <a:extLst>
              <a:ext uri="{FF2B5EF4-FFF2-40B4-BE49-F238E27FC236}">
                <a16:creationId xmlns:a16="http://schemas.microsoft.com/office/drawing/2014/main" id="{6CA30E46-2178-944C-8C03-5387D043EF81}"/>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3C6C23-57D3-9438-F3F7-CC0C1B2A816F}"/>
              </a:ext>
            </a:extLst>
          </p:cNvPr>
          <p:cNvSpPr txBox="1"/>
          <p:nvPr/>
        </p:nvSpPr>
        <p:spPr>
          <a:xfrm>
            <a:off x="4950229" y="1952973"/>
            <a:ext cx="6957753" cy="2831544"/>
          </a:xfrm>
          <a:prstGeom prst="rect">
            <a:avLst/>
          </a:prstGeom>
          <a:noFill/>
        </p:spPr>
        <p:txBody>
          <a:bodyPr wrap="square" rtlCol="0">
            <a:spAutoFit/>
          </a:bodyPr>
          <a:lstStyle/>
          <a:p>
            <a:pPr algn="ctr"/>
            <a:r>
              <a:rPr lang="en-US" sz="4000" dirty="0"/>
              <a:t>Over </a:t>
            </a:r>
            <a:r>
              <a:rPr lang="en-US" sz="4000" b="1" dirty="0">
                <a:solidFill>
                  <a:srgbClr val="008DCA"/>
                </a:solidFill>
              </a:rPr>
              <a:t>80%</a:t>
            </a:r>
            <a:r>
              <a:rPr lang="en-US" sz="4000" dirty="0"/>
              <a:t> of the projected </a:t>
            </a:r>
            <a:br>
              <a:rPr lang="en-US" sz="4000" dirty="0"/>
            </a:br>
            <a:r>
              <a:rPr lang="en-US" sz="4000" b="1" dirty="0">
                <a:solidFill>
                  <a:srgbClr val="008DCA"/>
                </a:solidFill>
              </a:rPr>
              <a:t>$124 trillion wealth transfer </a:t>
            </a:r>
            <a:br>
              <a:rPr lang="en-US" sz="4000" b="1" dirty="0">
                <a:solidFill>
                  <a:srgbClr val="008DCA"/>
                </a:solidFill>
              </a:rPr>
            </a:br>
            <a:r>
              <a:rPr lang="en-US" sz="4000" b="1" dirty="0">
                <a:solidFill>
                  <a:srgbClr val="008DCA"/>
                </a:solidFill>
              </a:rPr>
              <a:t>by 2048 </a:t>
            </a:r>
            <a:r>
              <a:rPr lang="en-US" sz="4000" dirty="0"/>
              <a:t>is expected to go </a:t>
            </a:r>
            <a:br>
              <a:rPr lang="en-US" sz="4000" dirty="0"/>
            </a:br>
            <a:r>
              <a:rPr lang="en-US" sz="4000" dirty="0"/>
              <a:t>to women. </a:t>
            </a:r>
            <a:br>
              <a:rPr lang="en-US" sz="4000" dirty="0"/>
            </a:br>
            <a:r>
              <a:rPr lang="en-US" dirty="0"/>
              <a:t>$100 trillion in total wealth to women</a:t>
            </a:r>
          </a:p>
        </p:txBody>
      </p:sp>
      <p:sp>
        <p:nvSpPr>
          <p:cNvPr id="9" name="TextBox 8">
            <a:extLst>
              <a:ext uri="{FF2B5EF4-FFF2-40B4-BE49-F238E27FC236}">
                <a16:creationId xmlns:a16="http://schemas.microsoft.com/office/drawing/2014/main" id="{BF872ECC-6BC9-73BF-55EF-9B246C43C663}"/>
              </a:ext>
            </a:extLst>
          </p:cNvPr>
          <p:cNvSpPr txBox="1"/>
          <p:nvPr/>
        </p:nvSpPr>
        <p:spPr>
          <a:xfrm>
            <a:off x="4311488" y="6383594"/>
            <a:ext cx="8126857" cy="230832"/>
          </a:xfrm>
          <a:prstGeom prst="rect">
            <a:avLst/>
          </a:prstGeom>
          <a:noFill/>
        </p:spPr>
        <p:txBody>
          <a:bodyPr wrap="square" rtlCol="0">
            <a:spAutoFit/>
          </a:bodyPr>
          <a:lstStyle/>
          <a:p>
            <a:r>
              <a:rPr lang="en-US" sz="900" dirty="0"/>
              <a:t>Source: </a:t>
            </a:r>
            <a:r>
              <a:rPr lang="en-US" sz="900" dirty="0">
                <a:hlinkClick r:id="rId3" tooltip="https://wealthsolutionsreport.com/2025/01/23/cerulli-women-to-receive-much-of-wealth-expected-to-change-hands-through-2048/?utm_source=chatgpt.com">
                  <a:extLst>
                    <a:ext uri="{A12FA001-AC4F-418D-AE19-62706E023703}">
                      <ahyp:hlinkClr xmlns:ahyp="http://schemas.microsoft.com/office/drawing/2018/hyperlinkcolor" val="tx"/>
                    </a:ext>
                  </a:extLst>
                </a:hlinkClick>
              </a:rPr>
              <a:t>https://wealthsolutionsreport.com/2025/01/23/cerulli-women-to-receive-much-of-wealth-expected-to-change-hands-through-2048/</a:t>
            </a:r>
            <a:endParaRPr lang="en-US" sz="900" dirty="0"/>
          </a:p>
        </p:txBody>
      </p:sp>
      <p:pic>
        <p:nvPicPr>
          <p:cNvPr id="10" name="Picture Placeholder 34">
            <a:extLst>
              <a:ext uri="{FF2B5EF4-FFF2-40B4-BE49-F238E27FC236}">
                <a16:creationId xmlns:a16="http://schemas.microsoft.com/office/drawing/2014/main" id="{AD664AD3-0B66-AE69-56C0-D162DB8F0481}"/>
              </a:ext>
            </a:extLst>
          </p:cNvPr>
          <p:cNvPicPr>
            <a:picLocks noChangeAspect="1"/>
          </p:cNvPicPr>
          <p:nvPr/>
        </p:nvPicPr>
        <p:blipFill>
          <a:blip r:embed="rId4" cstate="print">
            <a:duotone>
              <a:prstClr val="black"/>
              <a:srgbClr val="008DCA">
                <a:tint val="45000"/>
                <a:satMod val="400000"/>
              </a:srgbClr>
            </a:duotone>
            <a:extLst>
              <a:ext uri="{28A0092B-C50C-407E-A947-70E740481C1C}">
                <a14:useLocalDpi xmlns:a14="http://schemas.microsoft.com/office/drawing/2010/main" val="0"/>
              </a:ext>
            </a:extLst>
          </a:blip>
          <a:srcRect l="35041" r="4356"/>
          <a:stretch/>
        </p:blipFill>
        <p:spPr>
          <a:xfrm flipH="1">
            <a:off x="893557" y="1409263"/>
            <a:ext cx="3885882" cy="4282122"/>
          </a:xfrm>
          <a:prstGeom prst="roundRect">
            <a:avLst>
              <a:gd name="adj" fmla="val 4509"/>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F74E7412-8374-1CF3-1BAF-35A77826FA81}"/>
              </a:ext>
            </a:extLst>
          </p:cNvPr>
          <p:cNvGrpSpPr/>
          <p:nvPr/>
        </p:nvGrpSpPr>
        <p:grpSpPr>
          <a:xfrm>
            <a:off x="476433" y="572110"/>
            <a:ext cx="757779" cy="160020"/>
            <a:chOff x="304800" y="914736"/>
            <a:chExt cx="757779" cy="160020"/>
          </a:xfrm>
        </p:grpSpPr>
        <p:sp>
          <p:nvSpPr>
            <p:cNvPr id="12" name="Oval 11">
              <a:extLst>
                <a:ext uri="{FF2B5EF4-FFF2-40B4-BE49-F238E27FC236}">
                  <a16:creationId xmlns:a16="http://schemas.microsoft.com/office/drawing/2014/main" id="{8BA30648-75FC-EF4E-4CDC-535BBA702BFC}"/>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F5160C-0C8E-BE02-79E2-D2BB9C36967A}"/>
                </a:ext>
              </a:extLst>
            </p:cNvPr>
            <p:cNvSpPr/>
            <p:nvPr/>
          </p:nvSpPr>
          <p:spPr>
            <a:xfrm>
              <a:off x="504053" y="914736"/>
              <a:ext cx="160020" cy="160020"/>
            </a:xfrm>
            <a:prstGeom prst="ellipse">
              <a:avLst/>
            </a:prstGeom>
            <a:solidFill>
              <a:srgbClr val="001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C9C92D-CE4D-E392-AF67-F9F148D69321}"/>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81221D2-62B5-178F-FC54-860A6BFF1947}"/>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1097C4F-837D-D07E-8EF9-CD17F3787907}"/>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17" name="TextBox 16">
            <a:extLst>
              <a:ext uri="{FF2B5EF4-FFF2-40B4-BE49-F238E27FC236}">
                <a16:creationId xmlns:a16="http://schemas.microsoft.com/office/drawing/2014/main" id="{AECEF470-4E69-E2B9-6283-2D6E30D93894}"/>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7</a:t>
            </a:fld>
            <a:r>
              <a:rPr lang="en-US" sz="1100" dirty="0"/>
              <a:t> of 27</a:t>
            </a:r>
          </a:p>
        </p:txBody>
      </p:sp>
    </p:spTree>
    <p:extLst>
      <p:ext uri="{BB962C8B-B14F-4D97-AF65-F5344CB8AC3E}">
        <p14:creationId xmlns:p14="http://schemas.microsoft.com/office/powerpoint/2010/main" val="23818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FooterText">
            <a:extLst>
              <a:ext uri="{FF2B5EF4-FFF2-40B4-BE49-F238E27FC236}">
                <a16:creationId xmlns:a16="http://schemas.microsoft.com/office/drawing/2014/main" id="{46947A83-D4BF-B474-BE7B-5DCAE57849CC}"/>
              </a:ext>
            </a:extLst>
          </p:cNvPr>
          <p:cNvSpPr/>
          <p:nvPr/>
        </p:nvSpPr>
        <p:spPr>
          <a:xfrm flipH="1">
            <a:off x="-2" y="0"/>
            <a:ext cx="12191999" cy="6857999"/>
          </a:xfrm>
          <a:prstGeom prst="rect">
            <a:avLst/>
          </a:prstGeom>
          <a:gradFill>
            <a:gsLst>
              <a:gs pos="23000">
                <a:srgbClr val="008DCA"/>
              </a:gs>
              <a:gs pos="55000">
                <a:srgbClr val="003D69"/>
              </a:gs>
              <a:gs pos="92000">
                <a:srgbClr val="00244B"/>
              </a:gs>
            </a:gsLst>
            <a:lin ang="90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a:extLst>
              <a:ext uri="{FF2B5EF4-FFF2-40B4-BE49-F238E27FC236}">
                <a16:creationId xmlns:a16="http://schemas.microsoft.com/office/drawing/2014/main" id="{29CE5EB6-5B76-9C73-1E91-3A672D467659}"/>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8" name="TextBox 7">
            <a:extLst>
              <a:ext uri="{FF2B5EF4-FFF2-40B4-BE49-F238E27FC236}">
                <a16:creationId xmlns:a16="http://schemas.microsoft.com/office/drawing/2014/main" id="{28EFD854-6A6B-DA59-A20F-0D2CF4105E3A}"/>
              </a:ext>
            </a:extLst>
          </p:cNvPr>
          <p:cNvSpPr txBox="1"/>
          <p:nvPr/>
        </p:nvSpPr>
        <p:spPr>
          <a:xfrm>
            <a:off x="10460050" y="6596390"/>
            <a:ext cx="849180" cy="261610"/>
          </a:xfrm>
          <a:prstGeom prst="rect">
            <a:avLst/>
          </a:prstGeom>
          <a:noFill/>
        </p:spPr>
        <p:txBody>
          <a:bodyPr wrap="square" rtlCol="0">
            <a:spAutoFit/>
          </a:bodyPr>
          <a:lstStyle/>
          <a:p>
            <a:r>
              <a:rPr lang="en-US" sz="1100" dirty="0">
                <a:solidFill>
                  <a:schemeClr val="bg2"/>
                </a:solidFill>
              </a:rPr>
              <a:t>REV 4-26</a:t>
            </a:r>
          </a:p>
        </p:txBody>
      </p:sp>
      <p:grpSp>
        <p:nvGrpSpPr>
          <p:cNvPr id="9" name="Group 8">
            <a:extLst>
              <a:ext uri="{FF2B5EF4-FFF2-40B4-BE49-F238E27FC236}">
                <a16:creationId xmlns:a16="http://schemas.microsoft.com/office/drawing/2014/main" id="{A79E22A4-5A09-ED62-EF53-0769F9E46C80}"/>
              </a:ext>
            </a:extLst>
          </p:cNvPr>
          <p:cNvGrpSpPr/>
          <p:nvPr/>
        </p:nvGrpSpPr>
        <p:grpSpPr>
          <a:xfrm rot="19624310">
            <a:off x="-606024" y="-682702"/>
            <a:ext cx="1829720" cy="1829720"/>
            <a:chOff x="-416879" y="-567355"/>
            <a:chExt cx="1829720" cy="1829720"/>
          </a:xfrm>
        </p:grpSpPr>
        <p:sp>
          <p:nvSpPr>
            <p:cNvPr id="10" name="Block Arc 9">
              <a:extLst>
                <a:ext uri="{FF2B5EF4-FFF2-40B4-BE49-F238E27FC236}">
                  <a16:creationId xmlns:a16="http://schemas.microsoft.com/office/drawing/2014/main" id="{56EA8E27-C39A-DB59-2FA3-CDAECB0C8447}"/>
                </a:ext>
              </a:extLst>
            </p:cNvPr>
            <p:cNvSpPr/>
            <p:nvPr/>
          </p:nvSpPr>
          <p:spPr>
            <a:xfrm rot="15449916">
              <a:off x="-416879" y="-567355"/>
              <a:ext cx="1829720" cy="1829720"/>
            </a:xfrm>
            <a:prstGeom prst="blockArc">
              <a:avLst>
                <a:gd name="adj1" fmla="val 21270007"/>
                <a:gd name="adj2" fmla="val 17290463"/>
                <a:gd name="adj3" fmla="val 2810"/>
              </a:avLst>
            </a:prstGeom>
            <a:gradFill>
              <a:gsLst>
                <a:gs pos="100000">
                  <a:schemeClr val="bg1">
                    <a:lumMod val="75000"/>
                    <a:lumOff val="25000"/>
                  </a:schemeClr>
                </a:gs>
                <a:gs pos="1000">
                  <a:srgbClr val="6BE3FD"/>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F77453BA-9C16-E3B6-A1B5-CB98A71DB33F}"/>
                </a:ext>
              </a:extLst>
            </p:cNvPr>
            <p:cNvSpPr/>
            <p:nvPr/>
          </p:nvSpPr>
          <p:spPr>
            <a:xfrm rot="16747906">
              <a:off x="-256079" y="-440585"/>
              <a:ext cx="934779" cy="934779"/>
            </a:xfrm>
            <a:prstGeom prst="blockArc">
              <a:avLst>
                <a:gd name="adj1" fmla="val 21270007"/>
                <a:gd name="adj2" fmla="val 17290463"/>
                <a:gd name="adj3" fmla="val 2810"/>
              </a:avLst>
            </a:prstGeom>
            <a:gradFill>
              <a:gsLst>
                <a:gs pos="100000">
                  <a:schemeClr val="bg1">
                    <a:lumMod val="75000"/>
                    <a:lumOff val="25000"/>
                  </a:schemeClr>
                </a:gs>
                <a:gs pos="1000">
                  <a:srgbClr val="6BE3FD"/>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975470AE-1BDE-8B01-EADC-0B40ED9E925D}"/>
                </a:ext>
              </a:extLst>
            </p:cNvPr>
            <p:cNvSpPr/>
            <p:nvPr/>
          </p:nvSpPr>
          <p:spPr>
            <a:xfrm rot="16488562">
              <a:off x="-220068" y="-360289"/>
              <a:ext cx="1235948" cy="1235948"/>
            </a:xfrm>
            <a:prstGeom prst="blockArc">
              <a:avLst>
                <a:gd name="adj1" fmla="val 21270007"/>
                <a:gd name="adj2" fmla="val 17290463"/>
                <a:gd name="adj3" fmla="val 2810"/>
              </a:avLst>
            </a:prstGeom>
            <a:gradFill>
              <a:gsLst>
                <a:gs pos="100000">
                  <a:schemeClr val="bg1">
                    <a:lumMod val="75000"/>
                    <a:lumOff val="25000"/>
                  </a:schemeClr>
                </a:gs>
                <a:gs pos="1000">
                  <a:srgbClr val="6BE3FD"/>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CoverSlideFooterText1">
            <a:extLst>
              <a:ext uri="{FF2B5EF4-FFF2-40B4-BE49-F238E27FC236}">
                <a16:creationId xmlns:a16="http://schemas.microsoft.com/office/drawing/2014/main" id="{D126E964-EA75-FDCF-7B44-4C526F9084AB}"/>
              </a:ext>
            </a:extLst>
          </p:cNvPr>
          <p:cNvSpPr/>
          <p:nvPr/>
        </p:nvSpPr>
        <p:spPr>
          <a:xfrm>
            <a:off x="-165305" y="6007742"/>
            <a:ext cx="1340259" cy="1177296"/>
          </a:xfrm>
          <a:prstGeom prst="rect">
            <a:avLst/>
          </a:prstGeom>
          <a:noFill/>
          <a:ln w="57150" cap="flat" cmpd="sng">
            <a:solidFill>
              <a:srgbClr val="6CE5F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4" name="!!CoverSlideFooterText">
            <a:extLst>
              <a:ext uri="{FF2B5EF4-FFF2-40B4-BE49-F238E27FC236}">
                <a16:creationId xmlns:a16="http://schemas.microsoft.com/office/drawing/2014/main" id="{725CC7E6-D322-25BC-BA4E-C3FA27C88EEA}"/>
              </a:ext>
            </a:extLst>
          </p:cNvPr>
          <p:cNvSpPr/>
          <p:nvPr/>
        </p:nvSpPr>
        <p:spPr>
          <a:xfrm>
            <a:off x="-493662" y="6224550"/>
            <a:ext cx="1298076" cy="1266899"/>
          </a:xfrm>
          <a:prstGeom prst="rect">
            <a:avLst/>
          </a:prstGeom>
          <a:noFill/>
          <a:ln w="57150" cap="flat" cmpd="sng">
            <a:solidFill>
              <a:srgbClr val="003D69"/>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CCCCCC"/>
              </a:solidFill>
              <a:effectLst/>
              <a:uLnTx/>
              <a:uFillTx/>
              <a:latin typeface="Arial"/>
              <a:cs typeface="Arial"/>
              <a:sym typeface="Arial"/>
            </a:endParaRPr>
          </a:p>
        </p:txBody>
      </p:sp>
      <p:sp>
        <p:nvSpPr>
          <p:cNvPr id="15" name="Rectangle 9">
            <a:extLst>
              <a:ext uri="{FF2B5EF4-FFF2-40B4-BE49-F238E27FC236}">
                <a16:creationId xmlns:a16="http://schemas.microsoft.com/office/drawing/2014/main" id="{137AF4A4-9E53-7971-7E24-1445F9CC4335}"/>
              </a:ext>
            </a:extLst>
          </p:cNvPr>
          <p:cNvSpPr>
            <a:spLocks noChangeArrowheads="1"/>
          </p:cNvSpPr>
          <p:nvPr/>
        </p:nvSpPr>
        <p:spPr bwMode="auto">
          <a:xfrm>
            <a:off x="1216824" y="6048194"/>
            <a:ext cx="93230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1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1. U.S. Census Bureau, 2022.</a:t>
            </a:r>
            <a:r>
              <a:rPr lang="en-US" altLang="en-US" sz="1100" dirty="0">
                <a:solidFill>
                  <a:schemeClr val="bg1"/>
                </a:solidFill>
                <a:ea typeface="Calibri" panose="020F0502020204030204" pitchFamily="34" charset="0"/>
                <a:cs typeface="Times New Roman" panose="02020603050405020304" pitchFamily="18" charset="0"/>
              </a:rPr>
              <a:t> </a:t>
            </a:r>
            <a:br>
              <a:rPr lang="en-US" altLang="en-US" sz="1100" dirty="0">
                <a:solidFill>
                  <a:schemeClr val="bg1"/>
                </a:solidFill>
                <a:ea typeface="Calibri" panose="020F0502020204030204" pitchFamily="34" charset="0"/>
                <a:cs typeface="Times New Roman" panose="02020603050405020304" pitchFamily="18" charset="0"/>
              </a:rPr>
            </a:br>
            <a:r>
              <a:rPr lang="en-US" altLang="en-US" sz="1100" dirty="0">
                <a:solidFill>
                  <a:schemeClr val="bg1"/>
                </a:solidFill>
                <a:ea typeface="Calibri" panose="020F0502020204030204" pitchFamily="34" charset="0"/>
                <a:cs typeface="Times New Roman" panose="02020603050405020304" pitchFamily="18" charset="0"/>
              </a:rPr>
              <a:t>2. </a:t>
            </a:r>
            <a:r>
              <a:rPr lang="en-US" sz="1100" i="1" dirty="0">
                <a:solidFill>
                  <a:schemeClr val="bg1"/>
                </a:solidFill>
              </a:rPr>
              <a:t>The 2024 Impact of Women-Owned Business, </a:t>
            </a:r>
            <a:r>
              <a:rPr lang="en-US" sz="1100" dirty="0">
                <a:solidFill>
                  <a:schemeClr val="bg1"/>
                </a:solidFill>
              </a:rPr>
              <a:t>Wells Fargo, 2024. </a:t>
            </a:r>
            <a:br>
              <a:rPr lang="en-US" sz="1100" dirty="0">
                <a:solidFill>
                  <a:schemeClr val="bg1"/>
                </a:solidFill>
                <a:ea typeface="Calibri" panose="020F0502020204030204" pitchFamily="34" charset="0"/>
                <a:cs typeface="Times New Roman" panose="02020603050405020304" pitchFamily="18" charset="0"/>
              </a:rPr>
            </a:br>
            <a:r>
              <a:rPr lang="en-US" altLang="en-US" sz="1100" dirty="0">
                <a:solidFill>
                  <a:schemeClr val="bg1"/>
                </a:solidFill>
                <a:ea typeface="Calibri" panose="020F0502020204030204" pitchFamily="34" charset="0"/>
                <a:cs typeface="Times New Roman" panose="02020603050405020304" pitchFamily="18" charset="0"/>
              </a:rPr>
              <a:t>3. </a:t>
            </a:r>
            <a:r>
              <a:rPr lang="en-US" sz="1100" dirty="0">
                <a:solidFill>
                  <a:schemeClr val="bg1"/>
                </a:solidFill>
                <a:hlinkClick r:id="rId3">
                  <a:extLst>
                    <a:ext uri="{A12FA001-AC4F-418D-AE19-62706E023703}">
                      <ahyp:hlinkClr xmlns:ahyp="http://schemas.microsoft.com/office/drawing/2018/hyperlinkcolor" val="tx"/>
                    </a:ext>
                  </a:extLst>
                </a:hlinkClick>
              </a:rPr>
              <a:t>https://www.medicalnewstoday.com/articles/why-women-in-the-us-now-have-life-expectancy-nearly-6-years-longer-than-men</a:t>
            </a:r>
            <a:endParaRPr lang="en-US" sz="1100" dirty="0">
              <a:solidFill>
                <a:schemeClr val="bg1"/>
              </a:solidFill>
            </a:endParaRPr>
          </a:p>
          <a:p>
            <a:pPr defTabSz="914400" eaLnBrk="0" fontAlgn="base" hangingPunct="0">
              <a:spcBef>
                <a:spcPct val="0"/>
              </a:spcBef>
              <a:spcAft>
                <a:spcPct val="0"/>
              </a:spcAft>
            </a:pPr>
            <a:r>
              <a:rPr lang="en-US" sz="1100" dirty="0">
                <a:solidFill>
                  <a:schemeClr val="bg1"/>
                </a:solidFill>
              </a:rPr>
              <a:t>4. </a:t>
            </a:r>
            <a:r>
              <a:rPr lang="en-US" sz="1100" kern="0" dirty="0">
                <a:solidFill>
                  <a:schemeClr val="bg1"/>
                </a:solidFill>
                <a:effectLst/>
                <a:ea typeface="Calibri" panose="020F0502020204030204" pitchFamily="34" charset="0"/>
                <a:cs typeface="Calibri" panose="020F0502020204030204" pitchFamily="34" charset="0"/>
              </a:rPr>
              <a:t>CNBC, 2022. </a:t>
            </a:r>
            <a:r>
              <a:rPr lang="en-US" sz="1100" kern="0" dirty="0">
                <a:solidFill>
                  <a:schemeClr val="bg1"/>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www.cnbc.com/2022/04/27/op-ed-recent-widows-need-guidance-with-money-issues.html</a:t>
            </a:r>
            <a:r>
              <a:rPr lang="en-US" sz="1100" dirty="0">
                <a:solidFill>
                  <a:schemeClr val="bg1"/>
                </a:solidFill>
                <a:ea typeface="Calibri" panose="020F0502020204030204" pitchFamily="34" charset="0"/>
                <a:cs typeface="Times New Roman" panose="02020603050405020304" pitchFamily="18" charset="0"/>
              </a:rPr>
              <a:t> </a:t>
            </a:r>
            <a:endParaRPr lang="en-US" sz="1100" dirty="0">
              <a:solidFill>
                <a:schemeClr val="bg1"/>
              </a:solidFill>
            </a:endParaRPr>
          </a:p>
        </p:txBody>
      </p:sp>
      <p:sp>
        <p:nvSpPr>
          <p:cNvPr id="21" name="TextBox 20">
            <a:extLst>
              <a:ext uri="{FF2B5EF4-FFF2-40B4-BE49-F238E27FC236}">
                <a16:creationId xmlns:a16="http://schemas.microsoft.com/office/drawing/2014/main" id="{0EA8FD56-CF05-B8BF-3AF3-C3AAFDA4CEC7}"/>
              </a:ext>
            </a:extLst>
          </p:cNvPr>
          <p:cNvSpPr txBox="1"/>
          <p:nvPr/>
        </p:nvSpPr>
        <p:spPr>
          <a:xfrm>
            <a:off x="1230621" y="263965"/>
            <a:ext cx="9943091" cy="707886"/>
          </a:xfrm>
          <a:prstGeom prst="rect">
            <a:avLst/>
          </a:prstGeom>
          <a:noFill/>
        </p:spPr>
        <p:txBody>
          <a:bodyPr wrap="square">
            <a:spAutoFit/>
          </a:bodyPr>
          <a:lstStyle/>
          <a:p>
            <a:r>
              <a:rPr lang="en-US" sz="4000" b="1" dirty="0">
                <a:solidFill>
                  <a:schemeClr val="bg1"/>
                </a:solidFill>
              </a:rPr>
              <a:t>Noted reasons for this transfer of wealth:</a:t>
            </a:r>
            <a:r>
              <a:rPr lang="en-US" sz="4000" i="1" dirty="0">
                <a:solidFill>
                  <a:schemeClr val="bg1"/>
                </a:solidFill>
              </a:rPr>
              <a:t> </a:t>
            </a:r>
          </a:p>
        </p:txBody>
      </p:sp>
      <p:grpSp>
        <p:nvGrpSpPr>
          <p:cNvPr id="6" name="Group 5">
            <a:extLst>
              <a:ext uri="{FF2B5EF4-FFF2-40B4-BE49-F238E27FC236}">
                <a16:creationId xmlns:a16="http://schemas.microsoft.com/office/drawing/2014/main" id="{41A61A33-8A63-AF31-724F-967A19727917}"/>
              </a:ext>
            </a:extLst>
          </p:cNvPr>
          <p:cNvGrpSpPr/>
          <p:nvPr/>
        </p:nvGrpSpPr>
        <p:grpSpPr>
          <a:xfrm>
            <a:off x="42930" y="1182058"/>
            <a:ext cx="5645045" cy="1519587"/>
            <a:chOff x="504822" y="1270797"/>
            <a:chExt cx="5960144" cy="1519587"/>
          </a:xfrm>
        </p:grpSpPr>
        <p:sp>
          <p:nvSpPr>
            <p:cNvPr id="5" name="Rectangle: Rounded Corners 4">
              <a:extLst>
                <a:ext uri="{FF2B5EF4-FFF2-40B4-BE49-F238E27FC236}">
                  <a16:creationId xmlns:a16="http://schemas.microsoft.com/office/drawing/2014/main" id="{13F9759C-61DF-84EE-7A07-38DD446948A1}"/>
                </a:ext>
              </a:extLst>
            </p:cNvPr>
            <p:cNvSpPr/>
            <p:nvPr/>
          </p:nvSpPr>
          <p:spPr>
            <a:xfrm>
              <a:off x="504822" y="1270797"/>
              <a:ext cx="5960144" cy="1519587"/>
            </a:xfrm>
            <a:prstGeom prst="roundRect">
              <a:avLst/>
            </a:prstGeom>
            <a:noFill/>
            <a:ln w="38100">
              <a:solidFill>
                <a:srgbClr val="6BE3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TextBox 21">
              <a:extLst>
                <a:ext uri="{FF2B5EF4-FFF2-40B4-BE49-F238E27FC236}">
                  <a16:creationId xmlns:a16="http://schemas.microsoft.com/office/drawing/2014/main" id="{20F91FBE-B868-5814-A225-E3ECF00E917A}"/>
                </a:ext>
              </a:extLst>
            </p:cNvPr>
            <p:cNvSpPr txBox="1"/>
            <p:nvPr/>
          </p:nvSpPr>
          <p:spPr>
            <a:xfrm>
              <a:off x="581877" y="1427254"/>
              <a:ext cx="5810774" cy="1107996"/>
            </a:xfrm>
            <a:prstGeom prst="rect">
              <a:avLst/>
            </a:prstGeom>
            <a:noFill/>
          </p:spPr>
          <p:txBody>
            <a:bodyPr wrap="square" lIns="0" tIns="0" rIns="0" bIns="0">
              <a:spAutoFit/>
            </a:bodyPr>
            <a:lstStyle/>
            <a:p>
              <a:pPr marL="0" lvl="1" algn="ctr"/>
              <a:r>
                <a:rPr lang="en-US" sz="2800" dirty="0">
                  <a:solidFill>
                    <a:schemeClr val="bg1"/>
                  </a:solidFill>
                  <a:latin typeface="+mj-lt"/>
                </a:rPr>
                <a:t>More women are </a:t>
              </a:r>
              <a:r>
                <a:rPr lang="en-US" sz="2800" b="1" dirty="0">
                  <a:solidFill>
                    <a:srgbClr val="6BE3FD"/>
                  </a:solidFill>
                </a:rPr>
                <a:t>enrolling and graduating</a:t>
              </a:r>
              <a:r>
                <a:rPr lang="en-US" sz="2800" b="1" dirty="0">
                  <a:solidFill>
                    <a:srgbClr val="80ECD2"/>
                  </a:solidFill>
                  <a:latin typeface="+mj-lt"/>
                </a:rPr>
                <a:t> </a:t>
              </a:r>
              <a:r>
                <a:rPr lang="en-US" sz="2800" dirty="0">
                  <a:solidFill>
                    <a:schemeClr val="bg1"/>
                  </a:solidFill>
                  <a:latin typeface="+mj-lt"/>
                </a:rPr>
                <a:t>from college than men</a:t>
              </a:r>
            </a:p>
            <a:p>
              <a:pPr marL="0" lvl="1" algn="ctr"/>
              <a:r>
                <a:rPr lang="en-US" sz="1600" dirty="0">
                  <a:solidFill>
                    <a:schemeClr val="bg1"/>
                  </a:solidFill>
                  <a:latin typeface="+mj-lt"/>
                </a:rPr>
                <a:t>2022: 39% of women had a bachelor’s degree vs 36% of men</a:t>
              </a:r>
              <a:r>
                <a:rPr lang="en-US" sz="1600" baseline="30000" dirty="0">
                  <a:solidFill>
                    <a:schemeClr val="bg1"/>
                  </a:solidFill>
                  <a:latin typeface="+mj-lt"/>
                </a:rPr>
                <a:t>1</a:t>
              </a:r>
            </a:p>
          </p:txBody>
        </p:sp>
      </p:grpSp>
      <p:grpSp>
        <p:nvGrpSpPr>
          <p:cNvPr id="27" name="Group 26">
            <a:extLst>
              <a:ext uri="{FF2B5EF4-FFF2-40B4-BE49-F238E27FC236}">
                <a16:creationId xmlns:a16="http://schemas.microsoft.com/office/drawing/2014/main" id="{8352276F-2B66-5949-6B52-3CB183A218A1}"/>
              </a:ext>
            </a:extLst>
          </p:cNvPr>
          <p:cNvGrpSpPr/>
          <p:nvPr/>
        </p:nvGrpSpPr>
        <p:grpSpPr>
          <a:xfrm>
            <a:off x="5769800" y="4286159"/>
            <a:ext cx="6284834" cy="1302289"/>
            <a:chOff x="6095998" y="2500739"/>
            <a:chExt cx="6165408" cy="1370923"/>
          </a:xfrm>
        </p:grpSpPr>
        <p:sp>
          <p:nvSpPr>
            <p:cNvPr id="26" name="Rectangle: Rounded Corners 25">
              <a:extLst>
                <a:ext uri="{FF2B5EF4-FFF2-40B4-BE49-F238E27FC236}">
                  <a16:creationId xmlns:a16="http://schemas.microsoft.com/office/drawing/2014/main" id="{4B1CD3C6-B329-75AA-04C0-E0156CB68C47}"/>
                </a:ext>
              </a:extLst>
            </p:cNvPr>
            <p:cNvSpPr/>
            <p:nvPr/>
          </p:nvSpPr>
          <p:spPr>
            <a:xfrm>
              <a:off x="6144983" y="2500739"/>
              <a:ext cx="6116423" cy="1370923"/>
            </a:xfrm>
            <a:prstGeom prst="roundRect">
              <a:avLst/>
            </a:prstGeom>
            <a:noFill/>
            <a:ln w="38100">
              <a:solidFill>
                <a:srgbClr val="6BE3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TextBox 22">
              <a:extLst>
                <a:ext uri="{FF2B5EF4-FFF2-40B4-BE49-F238E27FC236}">
                  <a16:creationId xmlns:a16="http://schemas.microsoft.com/office/drawing/2014/main" id="{3A388AF1-E05B-2B24-5794-427AF992A879}"/>
                </a:ext>
              </a:extLst>
            </p:cNvPr>
            <p:cNvSpPr txBox="1"/>
            <p:nvPr/>
          </p:nvSpPr>
          <p:spPr>
            <a:xfrm>
              <a:off x="6095998" y="2555980"/>
              <a:ext cx="6116423" cy="1231189"/>
            </a:xfrm>
            <a:prstGeom prst="rect">
              <a:avLst/>
            </a:prstGeom>
            <a:noFill/>
          </p:spPr>
          <p:txBody>
            <a:bodyPr wrap="square">
              <a:spAutoFit/>
            </a:bodyPr>
            <a:lstStyle/>
            <a:p>
              <a:pPr marL="0" lvl="1" algn="ctr"/>
              <a:r>
                <a:rPr lang="en-US" sz="2800" dirty="0">
                  <a:solidFill>
                    <a:schemeClr val="bg1"/>
                  </a:solidFill>
                  <a:latin typeface="+mj-lt"/>
                </a:rPr>
                <a:t>Women are now </a:t>
              </a:r>
              <a:r>
                <a:rPr lang="en-US" sz="2800" b="1" dirty="0">
                  <a:solidFill>
                    <a:srgbClr val="6BE3FD"/>
                  </a:solidFill>
                </a:rPr>
                <a:t>waiting longer for marriage</a:t>
              </a:r>
              <a:r>
                <a:rPr lang="en-US" sz="2800" dirty="0">
                  <a:solidFill>
                    <a:srgbClr val="80ECD2"/>
                  </a:solidFill>
                </a:rPr>
                <a:t> </a:t>
              </a:r>
              <a:r>
                <a:rPr lang="en-US" sz="2800" dirty="0">
                  <a:solidFill>
                    <a:schemeClr val="bg1"/>
                  </a:solidFill>
                  <a:latin typeface="+mj-lt"/>
                </a:rPr>
                <a:t>and to have </a:t>
              </a:r>
              <a:r>
                <a:rPr lang="en-US" sz="2800" b="1" dirty="0">
                  <a:solidFill>
                    <a:srgbClr val="6BE3FD"/>
                  </a:solidFill>
                </a:rPr>
                <a:t>children</a:t>
              </a:r>
              <a:r>
                <a:rPr lang="en-US" sz="2800" baseline="30000" dirty="0">
                  <a:solidFill>
                    <a:srgbClr val="6BE3FD"/>
                  </a:solidFill>
                  <a:latin typeface="+mj-lt"/>
                </a:rPr>
                <a:t>4</a:t>
              </a:r>
              <a:br>
                <a:rPr lang="en-US" sz="2800" dirty="0">
                  <a:solidFill>
                    <a:schemeClr val="bg1"/>
                  </a:solidFill>
                  <a:latin typeface="+mj-lt"/>
                </a:rPr>
              </a:br>
              <a:r>
                <a:rPr lang="en-US" sz="1400" dirty="0">
                  <a:solidFill>
                    <a:schemeClr val="bg1"/>
                  </a:solidFill>
                  <a:latin typeface="+mj-lt"/>
                </a:rPr>
                <a:t>(more time for career development and greater wealth accumulation)</a:t>
              </a:r>
              <a:endParaRPr lang="en-US" sz="2800" dirty="0">
                <a:solidFill>
                  <a:schemeClr val="bg1"/>
                </a:solidFill>
                <a:latin typeface="+mj-lt"/>
              </a:endParaRPr>
            </a:p>
          </p:txBody>
        </p:sp>
      </p:grpSp>
      <p:sp>
        <p:nvSpPr>
          <p:cNvPr id="25" name="TextBox 24">
            <a:extLst>
              <a:ext uri="{FF2B5EF4-FFF2-40B4-BE49-F238E27FC236}">
                <a16:creationId xmlns:a16="http://schemas.microsoft.com/office/drawing/2014/main" id="{463C63C6-7482-F090-D4A9-B823BB8DC2E6}"/>
              </a:ext>
            </a:extLst>
          </p:cNvPr>
          <p:cNvSpPr txBox="1"/>
          <p:nvPr/>
        </p:nvSpPr>
        <p:spPr>
          <a:xfrm>
            <a:off x="11216641" y="6596390"/>
            <a:ext cx="975360" cy="261610"/>
          </a:xfrm>
          <a:prstGeom prst="rect">
            <a:avLst/>
          </a:prstGeom>
          <a:noFill/>
        </p:spPr>
        <p:txBody>
          <a:bodyPr wrap="square" rtlCol="0">
            <a:spAutoFit/>
          </a:bodyPr>
          <a:lstStyle/>
          <a:p>
            <a:pPr algn="r"/>
            <a:r>
              <a:rPr lang="en-US" sz="1100" dirty="0">
                <a:solidFill>
                  <a:schemeClr val="bg1"/>
                </a:solidFill>
              </a:rPr>
              <a:t>Page </a:t>
            </a:r>
            <a:fld id="{799F431D-17A9-4C24-AFBD-435F7C21CA6A}" type="slidenum">
              <a:rPr lang="en-US" sz="1100" smtClean="0">
                <a:solidFill>
                  <a:schemeClr val="bg1"/>
                </a:solidFill>
              </a:rPr>
              <a:t>8</a:t>
            </a:fld>
            <a:r>
              <a:rPr lang="en-US" sz="1100" dirty="0">
                <a:solidFill>
                  <a:schemeClr val="bg1"/>
                </a:solidFill>
              </a:rPr>
              <a:t> of 27</a:t>
            </a:r>
          </a:p>
        </p:txBody>
      </p:sp>
      <p:grpSp>
        <p:nvGrpSpPr>
          <p:cNvPr id="30" name="Group 29">
            <a:extLst>
              <a:ext uri="{FF2B5EF4-FFF2-40B4-BE49-F238E27FC236}">
                <a16:creationId xmlns:a16="http://schemas.microsoft.com/office/drawing/2014/main" id="{AEEF9899-9875-B364-1870-998EB53FFCE1}"/>
              </a:ext>
            </a:extLst>
          </p:cNvPr>
          <p:cNvGrpSpPr/>
          <p:nvPr/>
        </p:nvGrpSpPr>
        <p:grpSpPr>
          <a:xfrm>
            <a:off x="115910" y="3520834"/>
            <a:ext cx="5537981" cy="1370923"/>
            <a:chOff x="321754" y="3441226"/>
            <a:chExt cx="5482389" cy="1370923"/>
          </a:xfrm>
        </p:grpSpPr>
        <p:sp>
          <p:nvSpPr>
            <p:cNvPr id="24" name="TextBox 23">
              <a:extLst>
                <a:ext uri="{FF2B5EF4-FFF2-40B4-BE49-F238E27FC236}">
                  <a16:creationId xmlns:a16="http://schemas.microsoft.com/office/drawing/2014/main" id="{17875B55-A9F5-5A49-F3D5-38BDDB315102}"/>
                </a:ext>
              </a:extLst>
            </p:cNvPr>
            <p:cNvSpPr txBox="1"/>
            <p:nvPr/>
          </p:nvSpPr>
          <p:spPr>
            <a:xfrm>
              <a:off x="414889" y="3575681"/>
              <a:ext cx="5270282" cy="1077218"/>
            </a:xfrm>
            <a:prstGeom prst="rect">
              <a:avLst/>
            </a:prstGeom>
            <a:noFill/>
            <a:ln>
              <a:noFill/>
            </a:ln>
          </p:spPr>
          <p:txBody>
            <a:bodyPr wrap="square">
              <a:spAutoFit/>
            </a:bodyPr>
            <a:lstStyle/>
            <a:p>
              <a:pPr marL="0" lvl="1" algn="ctr"/>
              <a:r>
                <a:rPr lang="en-US" sz="3200" dirty="0">
                  <a:solidFill>
                    <a:schemeClr val="bg1"/>
                  </a:solidFill>
                  <a:latin typeface="+mj-lt"/>
                </a:rPr>
                <a:t>Women on average </a:t>
              </a:r>
              <a:r>
                <a:rPr lang="en-US" sz="3200" b="1" dirty="0">
                  <a:solidFill>
                    <a:srgbClr val="6BE3FD"/>
                  </a:solidFill>
                </a:rPr>
                <a:t>live nearly 6 years longer</a:t>
              </a:r>
              <a:r>
                <a:rPr lang="en-US" sz="3200" dirty="0">
                  <a:solidFill>
                    <a:schemeClr val="bg1"/>
                  </a:solidFill>
                  <a:latin typeface="+mj-lt"/>
                </a:rPr>
                <a:t> than men</a:t>
              </a:r>
              <a:r>
                <a:rPr lang="en-US" sz="3200" baseline="30000" dirty="0">
                  <a:solidFill>
                    <a:schemeClr val="bg1"/>
                  </a:solidFill>
                  <a:latin typeface="+mj-lt"/>
                </a:rPr>
                <a:t>3</a:t>
              </a:r>
              <a:r>
                <a:rPr lang="en-US" sz="3200" dirty="0">
                  <a:solidFill>
                    <a:schemeClr val="bg1"/>
                  </a:solidFill>
                  <a:latin typeface="+mj-lt"/>
                </a:rPr>
                <a:t> </a:t>
              </a:r>
            </a:p>
          </p:txBody>
        </p:sp>
        <p:sp>
          <p:nvSpPr>
            <p:cNvPr id="28" name="Rectangle: Rounded Corners 27">
              <a:extLst>
                <a:ext uri="{FF2B5EF4-FFF2-40B4-BE49-F238E27FC236}">
                  <a16:creationId xmlns:a16="http://schemas.microsoft.com/office/drawing/2014/main" id="{08C7A709-C08F-3EA5-F6C0-45AAF2E15A2E}"/>
                </a:ext>
              </a:extLst>
            </p:cNvPr>
            <p:cNvSpPr/>
            <p:nvPr/>
          </p:nvSpPr>
          <p:spPr>
            <a:xfrm>
              <a:off x="321754" y="3441226"/>
              <a:ext cx="5482389" cy="1370923"/>
            </a:xfrm>
            <a:prstGeom prst="roundRect">
              <a:avLst/>
            </a:prstGeom>
            <a:noFill/>
            <a:ln w="38100">
              <a:solidFill>
                <a:srgbClr val="6BE3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2" name="Group 31">
            <a:extLst>
              <a:ext uri="{FF2B5EF4-FFF2-40B4-BE49-F238E27FC236}">
                <a16:creationId xmlns:a16="http://schemas.microsoft.com/office/drawing/2014/main" id="{5911E089-D60B-6144-C586-B230B36A76B0}"/>
              </a:ext>
            </a:extLst>
          </p:cNvPr>
          <p:cNvGrpSpPr/>
          <p:nvPr/>
        </p:nvGrpSpPr>
        <p:grpSpPr>
          <a:xfrm>
            <a:off x="5805901" y="1885954"/>
            <a:ext cx="6320121" cy="1918895"/>
            <a:chOff x="5630778" y="4818674"/>
            <a:chExt cx="6938974" cy="1918895"/>
          </a:xfrm>
        </p:grpSpPr>
        <p:sp>
          <p:nvSpPr>
            <p:cNvPr id="3" name="TextBox 2">
              <a:extLst>
                <a:ext uri="{FF2B5EF4-FFF2-40B4-BE49-F238E27FC236}">
                  <a16:creationId xmlns:a16="http://schemas.microsoft.com/office/drawing/2014/main" id="{E0CA3352-7930-C317-725F-BB87DB577B53}"/>
                </a:ext>
              </a:extLst>
            </p:cNvPr>
            <p:cNvSpPr txBox="1"/>
            <p:nvPr/>
          </p:nvSpPr>
          <p:spPr>
            <a:xfrm>
              <a:off x="5645377" y="4818675"/>
              <a:ext cx="6924375" cy="1877437"/>
            </a:xfrm>
            <a:prstGeom prst="rect">
              <a:avLst/>
            </a:prstGeom>
            <a:noFill/>
          </p:spPr>
          <p:txBody>
            <a:bodyPr wrap="square">
              <a:spAutoFit/>
            </a:bodyPr>
            <a:lstStyle/>
            <a:p>
              <a:pPr marL="0" lvl="1" algn="ctr"/>
              <a:r>
                <a:rPr lang="en-US" sz="2800" dirty="0">
                  <a:solidFill>
                    <a:schemeClr val="bg1"/>
                  </a:solidFill>
                  <a:latin typeface="+mj-lt"/>
                </a:rPr>
                <a:t>Women are starting and leading businesses at </a:t>
              </a:r>
              <a:r>
                <a:rPr lang="en-US" sz="2800" b="1" dirty="0">
                  <a:solidFill>
                    <a:srgbClr val="6BE3FD"/>
                  </a:solidFill>
                </a:rPr>
                <a:t>unprecedented rates and closing the wage gap in many industries.</a:t>
              </a:r>
            </a:p>
            <a:p>
              <a:pPr marL="0" lvl="1" algn="ctr"/>
              <a:r>
                <a:rPr lang="en-US" sz="1600" dirty="0">
                  <a:solidFill>
                    <a:schemeClr val="bg1"/>
                  </a:solidFill>
                  <a:latin typeface="+mj-lt"/>
                </a:rPr>
                <a:t>From 2019 to 2023, the number of women-owned businesses grew at nearly double the rate of those owned by men.</a:t>
              </a:r>
              <a:r>
                <a:rPr lang="en-US" sz="1600" baseline="30000" dirty="0">
                  <a:solidFill>
                    <a:schemeClr val="bg1"/>
                  </a:solidFill>
                  <a:latin typeface="+mj-lt"/>
                </a:rPr>
                <a:t>2</a:t>
              </a:r>
            </a:p>
          </p:txBody>
        </p:sp>
        <p:sp>
          <p:nvSpPr>
            <p:cNvPr id="29" name="Rectangle: Rounded Corners 28">
              <a:extLst>
                <a:ext uri="{FF2B5EF4-FFF2-40B4-BE49-F238E27FC236}">
                  <a16:creationId xmlns:a16="http://schemas.microsoft.com/office/drawing/2014/main" id="{3CCCC808-EBF9-CD6C-BAF3-E348420651F7}"/>
                </a:ext>
              </a:extLst>
            </p:cNvPr>
            <p:cNvSpPr/>
            <p:nvPr/>
          </p:nvSpPr>
          <p:spPr>
            <a:xfrm>
              <a:off x="5630778" y="4818674"/>
              <a:ext cx="6884151" cy="1918895"/>
            </a:xfrm>
            <a:prstGeom prst="roundRect">
              <a:avLst/>
            </a:prstGeom>
            <a:noFill/>
            <a:ln w="38100">
              <a:solidFill>
                <a:srgbClr val="6BE3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1" name="Group 30">
            <a:extLst>
              <a:ext uri="{FF2B5EF4-FFF2-40B4-BE49-F238E27FC236}">
                <a16:creationId xmlns:a16="http://schemas.microsoft.com/office/drawing/2014/main" id="{1335AF4F-DBEE-6C8E-C7E3-A4709511EF91}"/>
              </a:ext>
            </a:extLst>
          </p:cNvPr>
          <p:cNvGrpSpPr/>
          <p:nvPr/>
        </p:nvGrpSpPr>
        <p:grpSpPr>
          <a:xfrm rot="16200000">
            <a:off x="11515667" y="557900"/>
            <a:ext cx="757779" cy="160020"/>
            <a:chOff x="304800" y="914736"/>
            <a:chExt cx="757779" cy="160020"/>
          </a:xfrm>
        </p:grpSpPr>
        <p:sp>
          <p:nvSpPr>
            <p:cNvPr id="33" name="Oval 32">
              <a:extLst>
                <a:ext uri="{FF2B5EF4-FFF2-40B4-BE49-F238E27FC236}">
                  <a16:creationId xmlns:a16="http://schemas.microsoft.com/office/drawing/2014/main" id="{14129D19-00B1-605C-14C8-D81897099B43}"/>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815B3DC-518A-0ED7-96B3-5B76DEC7D942}"/>
                </a:ext>
              </a:extLst>
            </p:cNvPr>
            <p:cNvSpPr/>
            <p:nvPr/>
          </p:nvSpPr>
          <p:spPr>
            <a:xfrm>
              <a:off x="504053" y="914736"/>
              <a:ext cx="160020" cy="160020"/>
            </a:xfrm>
            <a:prstGeom prst="ellipse">
              <a:avLst/>
            </a:prstGeom>
            <a:solidFill>
              <a:srgbClr val="002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94448B4-071F-AF24-4945-88A04D3076E9}"/>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BA64650-5CA9-B826-C79E-9B2F8D9E095B}"/>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98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B05D29C-8549-A76E-A409-0A0AD9EC90D8}"/>
              </a:ext>
            </a:extLst>
          </p:cNvPr>
          <p:cNvGraphicFramePr/>
          <p:nvPr>
            <p:extLst>
              <p:ext uri="{D42A27DB-BD31-4B8C-83A1-F6EECF244321}">
                <p14:modId xmlns:p14="http://schemas.microsoft.com/office/powerpoint/2010/main" val="2705856487"/>
              </p:ext>
            </p:extLst>
          </p:nvPr>
        </p:nvGraphicFramePr>
        <p:xfrm>
          <a:off x="4817980" y="1420398"/>
          <a:ext cx="6800088" cy="51052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verSlideFooterText2">
            <a:extLst>
              <a:ext uri="{FF2B5EF4-FFF2-40B4-BE49-F238E27FC236}">
                <a16:creationId xmlns:a16="http://schemas.microsoft.com/office/drawing/2014/main" id="{DBF32574-85D2-BCFF-788E-931514323221}"/>
              </a:ext>
            </a:extLst>
          </p:cNvPr>
          <p:cNvSpPr/>
          <p:nvPr/>
        </p:nvSpPr>
        <p:spPr>
          <a:xfrm>
            <a:off x="0" y="0"/>
            <a:ext cx="4282633" cy="6858000"/>
          </a:xfrm>
          <a:prstGeom prst="rect">
            <a:avLst/>
          </a:prstGeom>
          <a:solidFill>
            <a:srgbClr val="0024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4BA27BB-3E77-304B-377C-92C440506232}"/>
              </a:ext>
            </a:extLst>
          </p:cNvPr>
          <p:cNvSpPr txBox="1"/>
          <p:nvPr/>
        </p:nvSpPr>
        <p:spPr>
          <a:xfrm>
            <a:off x="-1" y="2077155"/>
            <a:ext cx="4267200" cy="2703689"/>
          </a:xfrm>
          <a:prstGeom prst="rect">
            <a:avLst/>
          </a:prstGeom>
          <a:noFill/>
        </p:spPr>
        <p:txBody>
          <a:bodyPr wrap="square">
            <a:spAutoFit/>
          </a:bodyPr>
          <a:lstStyle/>
          <a:p>
            <a:pPr marR="0" algn="ctr">
              <a:lnSpc>
                <a:spcPct val="107000"/>
              </a:lnSpc>
              <a:spcBef>
                <a:spcPts val="0"/>
              </a:spcBef>
              <a:spcAft>
                <a:spcPts val="800"/>
              </a:spcAft>
            </a:pPr>
            <a:r>
              <a:rPr lang="en-US"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women already are or will eventually become the financial planners of their household.</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CE75E65-A320-F201-6957-B250C6116B80}"/>
              </a:ext>
            </a:extLst>
          </p:cNvPr>
          <p:cNvSpPr txBox="1"/>
          <p:nvPr/>
        </p:nvSpPr>
        <p:spPr>
          <a:xfrm>
            <a:off x="1" y="6596390"/>
            <a:ext cx="1731948" cy="261610"/>
          </a:xfrm>
          <a:prstGeom prst="rect">
            <a:avLst/>
          </a:prstGeom>
          <a:noFill/>
        </p:spPr>
        <p:txBody>
          <a:bodyPr wrap="square" rtlCol="0">
            <a:spAutoFit/>
          </a:bodyPr>
          <a:lstStyle/>
          <a:p>
            <a:r>
              <a:rPr lang="en-US" sz="1100" kern="1200" dirty="0">
                <a:solidFill>
                  <a:schemeClr val="bg1"/>
                </a:solidFill>
                <a:effectLst/>
                <a:latin typeface="+mn-lt"/>
                <a:ea typeface="+mn-ea"/>
                <a:cs typeface="+mn-cs"/>
              </a:rPr>
              <a:t>38685Y</a:t>
            </a:r>
          </a:p>
        </p:txBody>
      </p:sp>
      <p:sp>
        <p:nvSpPr>
          <p:cNvPr id="7" name="TextBox 6">
            <a:extLst>
              <a:ext uri="{FF2B5EF4-FFF2-40B4-BE49-F238E27FC236}">
                <a16:creationId xmlns:a16="http://schemas.microsoft.com/office/drawing/2014/main" id="{CD4F310D-9D60-388A-5292-F4B2E20D430C}"/>
              </a:ext>
            </a:extLst>
          </p:cNvPr>
          <p:cNvSpPr txBox="1"/>
          <p:nvPr/>
        </p:nvSpPr>
        <p:spPr>
          <a:xfrm>
            <a:off x="813816" y="6592543"/>
            <a:ext cx="6240544" cy="265457"/>
          </a:xfrm>
          <a:prstGeom prst="rect">
            <a:avLst/>
          </a:prstGeom>
          <a:noFill/>
        </p:spPr>
        <p:txBody>
          <a:bodyPr wrap="square">
            <a:spAutoFit/>
          </a:bodyPr>
          <a:lstStyle/>
          <a:p>
            <a:pPr marL="0" marR="0">
              <a:lnSpc>
                <a:spcPct val="107000"/>
              </a:lnSpc>
              <a:spcBef>
                <a:spcPts val="0"/>
              </a:spcBef>
              <a:spcAft>
                <a:spcPts val="800"/>
              </a:spcAft>
            </a:pPr>
            <a:r>
              <a:rPr lang="en-US" sz="11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Source: Sammons Financial Group Empowered 2024 Study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B1B8CBC-A608-A9D6-B2E3-13E85223C633}"/>
              </a:ext>
            </a:extLst>
          </p:cNvPr>
          <p:cNvSpPr txBox="1"/>
          <p:nvPr/>
        </p:nvSpPr>
        <p:spPr>
          <a:xfrm>
            <a:off x="4282633" y="182236"/>
            <a:ext cx="7901651" cy="1122871"/>
          </a:xfrm>
          <a:prstGeom prst="rect">
            <a:avLst/>
          </a:prstGeom>
          <a:noFill/>
        </p:spPr>
        <p:txBody>
          <a:bodyPr wrap="square">
            <a:spAutoFit/>
          </a:bodyPr>
          <a:lstStyle/>
          <a:p>
            <a:pPr marL="228600" marR="0">
              <a:lnSpc>
                <a:spcPct val="107000"/>
              </a:lnSpc>
              <a:spcBef>
                <a:spcPts val="0"/>
              </a:spcBef>
              <a:spcAft>
                <a:spcPts val="800"/>
              </a:spcAft>
            </a:pPr>
            <a:r>
              <a:rPr lang="en-US" sz="3200" b="1" dirty="0">
                <a:solidFill>
                  <a:srgbClr val="00244B"/>
                </a:solidFill>
                <a:effectLst/>
                <a:latin typeface="Calibri" panose="020F0502020204030204" pitchFamily="34" charset="0"/>
                <a:ea typeface="Calibri" panose="020F0502020204030204" pitchFamily="34" charset="0"/>
                <a:cs typeface="Calibri" panose="020F0502020204030204" pitchFamily="34" charset="0"/>
              </a:rPr>
              <a:t>We asked women: </a:t>
            </a:r>
            <a:r>
              <a:rPr lang="en-US" sz="3200" b="1" dirty="0">
                <a:solidFill>
                  <a:srgbClr val="003D69"/>
                </a:solidFill>
                <a:effectLst/>
                <a:latin typeface="Calibri" panose="020F0502020204030204" pitchFamily="34" charset="0"/>
                <a:ea typeface="Calibri" panose="020F0502020204030204" pitchFamily="34" charset="0"/>
                <a:cs typeface="Calibri" panose="020F0502020204030204" pitchFamily="34" charset="0"/>
              </a:rPr>
              <a:t>Who is responsible for financial planning in your household?</a:t>
            </a:r>
            <a:endParaRPr lang="en-US" sz="3200" b="1" baseline="30000" dirty="0">
              <a:solidFill>
                <a:srgbClr val="003D6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644E992-2AE6-9B91-255C-E792B95F4F02}"/>
              </a:ext>
            </a:extLst>
          </p:cNvPr>
          <p:cNvSpPr txBox="1"/>
          <p:nvPr/>
        </p:nvSpPr>
        <p:spPr>
          <a:xfrm>
            <a:off x="11216641" y="6596390"/>
            <a:ext cx="975360" cy="261610"/>
          </a:xfrm>
          <a:prstGeom prst="rect">
            <a:avLst/>
          </a:prstGeom>
          <a:noFill/>
        </p:spPr>
        <p:txBody>
          <a:bodyPr wrap="square" rtlCol="0">
            <a:spAutoFit/>
          </a:bodyPr>
          <a:lstStyle/>
          <a:p>
            <a:pPr algn="r"/>
            <a:r>
              <a:rPr lang="en-US" sz="1100" dirty="0"/>
              <a:t>Page </a:t>
            </a:r>
            <a:fld id="{799F431D-17A9-4C24-AFBD-435F7C21CA6A}" type="slidenum">
              <a:rPr lang="en-US" sz="1100" smtClean="0"/>
              <a:t>9</a:t>
            </a:fld>
            <a:r>
              <a:rPr lang="en-US" sz="1100" dirty="0"/>
              <a:t> of 27</a:t>
            </a:r>
          </a:p>
        </p:txBody>
      </p:sp>
      <p:grpSp>
        <p:nvGrpSpPr>
          <p:cNvPr id="4" name="Group 3">
            <a:extLst>
              <a:ext uri="{FF2B5EF4-FFF2-40B4-BE49-F238E27FC236}">
                <a16:creationId xmlns:a16="http://schemas.microsoft.com/office/drawing/2014/main" id="{845BD1A2-01B8-CFE1-44CB-C9F355957DE9}"/>
              </a:ext>
            </a:extLst>
          </p:cNvPr>
          <p:cNvGrpSpPr/>
          <p:nvPr/>
        </p:nvGrpSpPr>
        <p:grpSpPr>
          <a:xfrm>
            <a:off x="476433" y="572110"/>
            <a:ext cx="757779" cy="160020"/>
            <a:chOff x="304800" y="914736"/>
            <a:chExt cx="757779" cy="160020"/>
          </a:xfrm>
        </p:grpSpPr>
        <p:sp>
          <p:nvSpPr>
            <p:cNvPr id="5" name="Oval 4">
              <a:extLst>
                <a:ext uri="{FF2B5EF4-FFF2-40B4-BE49-F238E27FC236}">
                  <a16:creationId xmlns:a16="http://schemas.microsoft.com/office/drawing/2014/main" id="{A8FCD121-C78D-088C-3C76-140B59D05E7A}"/>
                </a:ext>
              </a:extLst>
            </p:cNvPr>
            <p:cNvSpPr/>
            <p:nvPr/>
          </p:nvSpPr>
          <p:spPr>
            <a:xfrm>
              <a:off x="304800" y="914736"/>
              <a:ext cx="160020" cy="160020"/>
            </a:xfrm>
            <a:prstGeom prst="ellipse">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471AAF-B2B1-1D8D-088B-83B138E5C36B}"/>
                </a:ext>
              </a:extLst>
            </p:cNvPr>
            <p:cNvSpPr/>
            <p:nvPr/>
          </p:nvSpPr>
          <p:spPr>
            <a:xfrm>
              <a:off x="504053" y="914736"/>
              <a:ext cx="160020" cy="160020"/>
            </a:xfrm>
            <a:prstGeom prst="ellipse">
              <a:avLst/>
            </a:prstGeom>
            <a:solidFill>
              <a:srgbClr val="001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ED752F-55B2-0691-A5DB-0C9DF1D9F60F}"/>
                </a:ext>
              </a:extLst>
            </p:cNvPr>
            <p:cNvSpPr/>
            <p:nvPr/>
          </p:nvSpPr>
          <p:spPr>
            <a:xfrm>
              <a:off x="703306" y="914736"/>
              <a:ext cx="160020" cy="160020"/>
            </a:xfrm>
            <a:prstGeom prst="ellipse">
              <a:avLst/>
            </a:prstGeom>
            <a:solidFill>
              <a:srgbClr val="008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715FA6-3023-E69D-B256-07BB11A39B53}"/>
                </a:ext>
              </a:extLst>
            </p:cNvPr>
            <p:cNvSpPr/>
            <p:nvPr/>
          </p:nvSpPr>
          <p:spPr>
            <a:xfrm>
              <a:off x="902559" y="914736"/>
              <a:ext cx="160020" cy="160020"/>
            </a:xfrm>
            <a:prstGeom prst="ellipse">
              <a:avLst/>
            </a:prstGeom>
            <a:solidFill>
              <a:srgbClr val="71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6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Custom Design">
  <a:themeElements>
    <a:clrScheme name="Midland National">
      <a:dk1>
        <a:srgbClr val="FFFFFF"/>
      </a:dk1>
      <a:lt1>
        <a:srgbClr val="FFFFFF"/>
      </a:lt1>
      <a:dk2>
        <a:srgbClr val="FFFFFF"/>
      </a:dk2>
      <a:lt2>
        <a:srgbClr val="FFFFFF"/>
      </a:lt2>
      <a:accent1>
        <a:srgbClr val="00244B"/>
      </a:accent1>
      <a:accent2>
        <a:srgbClr val="003D69"/>
      </a:accent2>
      <a:accent3>
        <a:srgbClr val="008DCA"/>
      </a:accent3>
      <a:accent4>
        <a:srgbClr val="FFFFFF"/>
      </a:accent4>
      <a:accent5>
        <a:srgbClr val="FFFFFF"/>
      </a:accent5>
      <a:accent6>
        <a:srgbClr val="FFFFFF"/>
      </a:accent6>
      <a:hlink>
        <a:srgbClr val="008DCA"/>
      </a:hlink>
      <a:folHlink>
        <a:srgbClr val="003D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E557885B7A74983DD7E8ED7D71BAA" ma:contentTypeVersion="9" ma:contentTypeDescription="Create a new document." ma:contentTypeScope="" ma:versionID="d31961f4cd68ee9f74a43294ae6cb073">
  <xsd:schema xmlns:xsd="http://www.w3.org/2001/XMLSchema" xmlns:xs="http://www.w3.org/2001/XMLSchema" xmlns:p="http://schemas.microsoft.com/office/2006/metadata/properties" xmlns:ns2="be2dbd37-f97f-4d9d-8702-a39eabcfe530" targetNamespace="http://schemas.microsoft.com/office/2006/metadata/properties" ma:root="true" ma:fieldsID="312547bdc33df30ee9c378a540d71127" ns2:_="">
    <xsd:import namespace="be2dbd37-f97f-4d9d-8702-a39eabcfe5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FormOwner" minOccurs="0"/>
                <xsd:element ref="ns2:Notes" minOccurs="0"/>
                <xsd:element ref="ns2:Bi_x002d_annualReview" minOccurs="0"/>
                <xsd:element ref="ns2:AnnualReview" minOccurs="0"/>
                <xsd:element ref="ns2:Approveduntilchang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dbd37-f97f-4d9d-8702-a39eabcfe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FormOwner" ma:index="12" nillable="true" ma:displayName="Content Owner" ma:format="Dropdown" ma:internalName="FormOwner">
      <xsd:complexType>
        <xsd:complexContent>
          <xsd:extension base="dms:MultiChoice">
            <xsd:sequence>
              <xsd:element name="Value" maxOccurs="unbounded" minOccurs="0" nillable="true">
                <xsd:simpleType>
                  <xsd:restriction base="dms:Choice">
                    <xsd:enumeration value="Kristi Hill"/>
                    <xsd:enumeration value="Legal"/>
                    <xsd:enumeration value="Jodie Morris"/>
                    <xsd:enumeration value="Sarah Follmuth"/>
                    <xsd:enumeration value="Shelley Danforth"/>
                    <xsd:enumeration value="APR (Product team)"/>
                    <xsd:enumeration value="Kevin Waetke (Corp Mktg)"/>
                    <xsd:enumeration value="Fin Reporting (Emmy Copperstone/Laura Currie)"/>
                    <xsd:enumeration value="Cassie"/>
                    <xsd:enumeration value="Sonya Ferguson"/>
                    <xsd:enumeration value="Marie"/>
                    <xsd:enumeration value="Kate"/>
                    <xsd:enumeration value="Amy Frazier"/>
                    <xsd:enumeration value="Blake Acri"/>
                  </xsd:restriction>
                </xsd:simpleType>
              </xsd:element>
            </xsd:sequence>
          </xsd:extension>
        </xsd:complexContent>
      </xsd:complexType>
    </xsd:element>
    <xsd:element name="Notes" ma:index="13" nillable="true" ma:displayName="Notes" ma:format="Dropdown" ma:internalName="Notes">
      <xsd:simpleType>
        <xsd:restriction base="dms:Text">
          <xsd:maxLength value="255"/>
        </xsd:restriction>
      </xsd:simpleType>
    </xsd:element>
    <xsd:element name="Bi_x002d_annualReview" ma:index="14" nillable="true" ma:displayName="Bi-annual Review" ma:format="Dropdown" ma:internalName="Bi_x002d_annualReview">
      <xsd:complexType>
        <xsd:complexContent>
          <xsd:extension base="dms:MultiChoice">
            <xsd:sequence>
              <xsd:element name="Value" maxOccurs="unbounded" minOccurs="0" nillable="true">
                <xsd:simpleType>
                  <xsd:restriction base="dms:Choice">
                    <xsd:enumeration value="Jan"/>
                    <xsd:enumeration value="Feb"/>
                    <xsd:enumeration value="March"/>
                    <xsd:enumeration value="April"/>
                    <xsd:enumeration value="May"/>
                    <xsd:enumeration value="June"/>
                    <xsd:enumeration value="July"/>
                    <xsd:enumeration value="Aug"/>
                    <xsd:enumeration value="Sept"/>
                    <xsd:enumeration value="Oct"/>
                    <xsd:enumeration value="Dec"/>
                    <xsd:enumeration value="Nov"/>
                  </xsd:restriction>
                </xsd:simpleType>
              </xsd:element>
            </xsd:sequence>
          </xsd:extension>
        </xsd:complexContent>
      </xsd:complexType>
    </xsd:element>
    <xsd:element name="AnnualReview" ma:index="15" nillable="true" ma:displayName="Annual Review" ma:format="Dropdown" ma:internalName="AnnualReview">
      <xsd:complexType>
        <xsd:complexContent>
          <xsd:extension base="dms:MultiChoice">
            <xsd:sequence>
              <xsd:element name="Value" maxOccurs="unbounded" minOccurs="0" nillable="true">
                <xsd:simpleType>
                  <xsd:restriction base="dms:Choice">
                    <xsd:enumeration value="Jan"/>
                    <xsd:enumeration value="Feb"/>
                    <xsd:enumeration value="March"/>
                    <xsd:enumeration value="April"/>
                    <xsd:enumeration value="May"/>
                    <xsd:enumeration value="June"/>
                    <xsd:enumeration value="July"/>
                    <xsd:enumeration value="Aug"/>
                    <xsd:enumeration value="Sept"/>
                    <xsd:enumeration value="Oct"/>
                    <xsd:enumeration value="Nov"/>
                    <xsd:enumeration value="Dec"/>
                  </xsd:restriction>
                </xsd:simpleType>
              </xsd:element>
            </xsd:sequence>
          </xsd:extension>
        </xsd:complexContent>
      </xsd:complexType>
    </xsd:element>
    <xsd:element name="Approveduntilchanges" ma:index="16" nillable="true" ma:displayName="Approved until changes" ma:format="Dropdown" ma:internalName="Approveduntilchanges">
      <xsd:complexType>
        <xsd:complexContent>
          <xsd:extension base="dms:MultiChoice">
            <xsd:sequence>
              <xsd:element name="Value" maxOccurs="unbounded" minOccurs="0" nillable="true">
                <xsd:simpleType>
                  <xsd:restriction base="dms:Choice">
                    <xsd:enumeration value="X"/>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Owner xmlns="be2dbd37-f97f-4d9d-8702-a39eabcfe530">
      <Value>Cassie</Value>
    </FormOwner>
    <Bi_x002d_annualReview xmlns="be2dbd37-f97f-4d9d-8702-a39eabcfe530" xsi:nil="true"/>
    <Notes xmlns="be2dbd37-f97f-4d9d-8702-a39eabcfe530" xsi:nil="true"/>
    <AnnualReview xmlns="be2dbd37-f97f-4d9d-8702-a39eabcfe530" xsi:nil="true"/>
    <Approveduntilchanges xmlns="be2dbd37-f97f-4d9d-8702-a39eabcfe5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0C965-9356-469F-B0AB-6D0322979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dbd37-f97f-4d9d-8702-a39eabcfe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F0BD8-62BA-4EE9-A7AE-AFABFA1D6676}">
  <ds:schemaRefs>
    <ds:schemaRef ds:uri="be2dbd37-f97f-4d9d-8702-a39eabcfe53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AA70BD2-CD4A-4AA9-B80A-6CB7596BF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1036</TotalTime>
  <Words>2764</Words>
  <Application>Microsoft Office PowerPoint</Application>
  <PresentationFormat>Widescreen</PresentationFormat>
  <Paragraphs>263</Paragraphs>
  <Slides>27</Slides>
  <Notes>27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Calibri</vt:lpstr>
      <vt:lpstr>Courier New</vt:lpstr>
      <vt:lpstr>Inter-Regular</vt:lpstr>
      <vt:lpstr>Open Sans</vt:lpstr>
      <vt:lpstr>Segoe UI Black</vt:lpstr>
      <vt:lpstr>Custom Design</vt:lpstr>
      <vt:lpstr>1_Custom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cam5207</dc:creator>
  <cp:lastModifiedBy>Meurer, Cassie</cp:lastModifiedBy>
  <cp:revision>113</cp:revision>
  <dcterms:created xsi:type="dcterms:W3CDTF">2019-11-13T16:32:29Z</dcterms:created>
  <dcterms:modified xsi:type="dcterms:W3CDTF">2026-03-23T13:58:56Z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0x010100773E557885B7A74983DD7E8ED7D71BAA</vt:lpwstr>
  </property>
</Properties>
</file>